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Lst>
  <p:notesMasterIdLst>
    <p:notesMasterId r:id="rId35"/>
  </p:notesMasterIdLst>
  <p:handoutMasterIdLst>
    <p:handoutMasterId r:id="rId36"/>
  </p:handoutMasterIdLst>
  <p:sldIdLst>
    <p:sldId id="506" r:id="rId6"/>
    <p:sldId id="260" r:id="rId7"/>
    <p:sldId id="590" r:id="rId8"/>
    <p:sldId id="640" r:id="rId9"/>
    <p:sldId id="624" r:id="rId10"/>
    <p:sldId id="651" r:id="rId11"/>
    <p:sldId id="261" r:id="rId12"/>
    <p:sldId id="627" r:id="rId13"/>
    <p:sldId id="628" r:id="rId14"/>
    <p:sldId id="629" r:id="rId15"/>
    <p:sldId id="644" r:id="rId16"/>
    <p:sldId id="633" r:id="rId17"/>
    <p:sldId id="558" r:id="rId18"/>
    <p:sldId id="658" r:id="rId19"/>
    <p:sldId id="603" r:id="rId20"/>
    <p:sldId id="659" r:id="rId21"/>
    <p:sldId id="648" r:id="rId22"/>
    <p:sldId id="647" r:id="rId23"/>
    <p:sldId id="649" r:id="rId24"/>
    <p:sldId id="632" r:id="rId25"/>
    <p:sldId id="635" r:id="rId26"/>
    <p:sldId id="650" r:id="rId27"/>
    <p:sldId id="638" r:id="rId28"/>
    <p:sldId id="643" r:id="rId29"/>
    <p:sldId id="620" r:id="rId30"/>
    <p:sldId id="272" r:id="rId31"/>
    <p:sldId id="645" r:id="rId32"/>
    <p:sldId id="501" r:id="rId33"/>
    <p:sldId id="63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Phillips" initials="RP" lastIdx="23" clrIdx="0">
    <p:extLst>
      <p:ext uri="{19B8F6BF-5375-455C-9EA6-DF929625EA0E}">
        <p15:presenceInfo xmlns:p15="http://schemas.microsoft.com/office/powerpoint/2012/main" userId="1140de62-ecfe-4570-885e-1e7620b7081a" providerId="Windows Live"/>
      </p:ext>
    </p:extLst>
  </p:cmAuthor>
  <p:cmAuthor id="2" name="Martorana, Clare A. EOP/OMB" initials="MCAE" lastIdx="2" clrIdx="1">
    <p:extLst>
      <p:ext uri="{19B8F6BF-5375-455C-9EA6-DF929625EA0E}">
        <p15:presenceInfo xmlns:p15="http://schemas.microsoft.com/office/powerpoint/2012/main" userId="Martorana, Clare A. EOP/OMB" providerId="None"/>
      </p:ext>
    </p:extLst>
  </p:cmAuthor>
  <p:cmAuthor id="3" name="Kristin Keefrider" initials="KK" lastIdx="18" clrIdx="2">
    <p:extLst>
      <p:ext uri="{19B8F6BF-5375-455C-9EA6-DF929625EA0E}">
        <p15:presenceInfo xmlns:p15="http://schemas.microsoft.com/office/powerpoint/2012/main" userId="Kristin Keefrider" providerId="None"/>
      </p:ext>
    </p:extLst>
  </p:cmAuthor>
  <p:cmAuthor id="4" name="Permana, Paskasari A." initials="PPA" lastIdx="21" clrIdx="3">
    <p:extLst>
      <p:ext uri="{19B8F6BF-5375-455C-9EA6-DF929625EA0E}">
        <p15:presenceInfo xmlns:p15="http://schemas.microsoft.com/office/powerpoint/2012/main" userId="S::Paska.Permana@va.gov::f31a74e4-b1bb-4819-934d-606e11a2f4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F72"/>
    <a:srgbClr val="323A45"/>
    <a:srgbClr val="D8E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80024" autoAdjust="0"/>
  </p:normalViewPr>
  <p:slideViewPr>
    <p:cSldViewPr snapToGrid="0" snapToObjects="1">
      <p:cViewPr varScale="1">
        <p:scale>
          <a:sx n="91" d="100"/>
          <a:sy n="91" d="100"/>
        </p:scale>
        <p:origin x="216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1" d="100"/>
          <a:sy n="91" d="100"/>
        </p:scale>
        <p:origin x="380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409A29-07DC-5241-8781-3D31119EF2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861138-F96E-8744-943D-51858017BF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B23C0A-D29C-7E43-9C59-0BD0BE949377}" type="datetimeFigureOut">
              <a:rPr lang="en-US" smtClean="0"/>
              <a:t>10/25/2021</a:t>
            </a:fld>
            <a:endParaRPr lang="en-US" dirty="0"/>
          </a:p>
        </p:txBody>
      </p:sp>
      <p:sp>
        <p:nvSpPr>
          <p:cNvPr id="4" name="Footer Placeholder 3">
            <a:extLst>
              <a:ext uri="{FF2B5EF4-FFF2-40B4-BE49-F238E27FC236}">
                <a16:creationId xmlns:a16="http://schemas.microsoft.com/office/drawing/2014/main" id="{A8B45838-7497-ED4C-B822-2CFFCDDD4F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15B2F3F-EE7B-0941-AC91-CA9B572D0D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5B06E-AF56-0549-8120-E8579570CADB}" type="slidenum">
              <a:rPr lang="en-US" smtClean="0"/>
              <a:t>‹#›</a:t>
            </a:fld>
            <a:endParaRPr lang="en-US" dirty="0"/>
          </a:p>
        </p:txBody>
      </p:sp>
    </p:spTree>
    <p:extLst>
      <p:ext uri="{BB962C8B-B14F-4D97-AF65-F5344CB8AC3E}">
        <p14:creationId xmlns:p14="http://schemas.microsoft.com/office/powerpoint/2010/main" val="1769718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EA3F0-742B-D444-BD9A-27577E3EE4F6}" type="datetimeFigureOut">
              <a:rPr lang="en-US" smtClean="0"/>
              <a:t>10/25/2021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2246F-B97D-A340-AC75-47532D5014D8}" type="slidenum">
              <a:rPr lang="en-US" smtClean="0"/>
              <a:t>‹#›</a:t>
            </a:fld>
            <a:endParaRPr lang="en-US" dirty="0"/>
          </a:p>
        </p:txBody>
      </p:sp>
    </p:spTree>
    <p:extLst>
      <p:ext uri="{BB962C8B-B14F-4D97-AF65-F5344CB8AC3E}">
        <p14:creationId xmlns:p14="http://schemas.microsoft.com/office/powerpoint/2010/main" val="316841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fontAlgn="ctr">
              <a:spcBef>
                <a:spcPts val="0"/>
              </a:spcBef>
              <a:spcAft>
                <a:spcPts val="0"/>
              </a:spcAft>
              <a:buSzPts val="1000"/>
              <a:buFont typeface="Symbol" panose="05050102010706020507" pitchFamily="18" charset="2"/>
              <a:buNone/>
              <a:tabLst>
                <a:tab pos="1371600" algn="l"/>
              </a:tabLst>
            </a:pPr>
            <a:endParaRPr lang="en-US" sz="1100" dirty="0">
              <a:effectLst/>
              <a:latin typeface="Calibri" panose="020F0502020204030204" pitchFamily="34" charset="0"/>
              <a:ea typeface="Calibri" panose="020F0502020204030204" pitchFamily="34" charset="0"/>
            </a:endParaRPr>
          </a:p>
          <a:p>
            <a:r>
              <a:rPr lang="en-US" dirty="0"/>
              <a:t> </a:t>
            </a:r>
          </a:p>
        </p:txBody>
      </p:sp>
      <p:sp>
        <p:nvSpPr>
          <p:cNvPr id="4" name="Slide Number Placeholder 3"/>
          <p:cNvSpPr>
            <a:spLocks noGrp="1"/>
          </p:cNvSpPr>
          <p:nvPr>
            <p:ph type="sldNum" sz="quarter" idx="10"/>
          </p:nvPr>
        </p:nvSpPr>
        <p:spPr/>
        <p:txBody>
          <a:bodyPr/>
          <a:lstStyle/>
          <a:p>
            <a:fld id="{AEF2246F-B97D-A340-AC75-47532D5014D8}" type="slidenum">
              <a:rPr lang="en-US" smtClean="0"/>
              <a:t>2</a:t>
            </a:fld>
            <a:endParaRPr lang="en-US" dirty="0"/>
          </a:p>
        </p:txBody>
      </p:sp>
    </p:spTree>
    <p:extLst>
      <p:ext uri="{BB962C8B-B14F-4D97-AF65-F5344CB8AC3E}">
        <p14:creationId xmlns:p14="http://schemas.microsoft.com/office/powerpoint/2010/main" val="412932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11</a:t>
            </a:fld>
            <a:endParaRPr lang="en-US" dirty="0"/>
          </a:p>
        </p:txBody>
      </p:sp>
    </p:spTree>
    <p:extLst>
      <p:ext uri="{BB962C8B-B14F-4D97-AF65-F5344CB8AC3E}">
        <p14:creationId xmlns:p14="http://schemas.microsoft.com/office/powerpoint/2010/main" val="157474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12</a:t>
            </a:fld>
            <a:endParaRPr lang="en-US" dirty="0"/>
          </a:p>
        </p:txBody>
      </p:sp>
    </p:spTree>
    <p:extLst>
      <p:ext uri="{BB962C8B-B14F-4D97-AF65-F5344CB8AC3E}">
        <p14:creationId xmlns:p14="http://schemas.microsoft.com/office/powerpoint/2010/main" val="167961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13</a:t>
            </a:fld>
            <a:endParaRPr lang="en-US" dirty="0"/>
          </a:p>
        </p:txBody>
      </p:sp>
    </p:spTree>
    <p:extLst>
      <p:ext uri="{BB962C8B-B14F-4D97-AF65-F5344CB8AC3E}">
        <p14:creationId xmlns:p14="http://schemas.microsoft.com/office/powerpoint/2010/main" val="964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14</a:t>
            </a:fld>
            <a:endParaRPr lang="en-US" dirty="0"/>
          </a:p>
        </p:txBody>
      </p:sp>
    </p:spTree>
    <p:extLst>
      <p:ext uri="{BB962C8B-B14F-4D97-AF65-F5344CB8AC3E}">
        <p14:creationId xmlns:p14="http://schemas.microsoft.com/office/powerpoint/2010/main" val="195928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15</a:t>
            </a:fld>
            <a:endParaRPr lang="en-US" dirty="0"/>
          </a:p>
        </p:txBody>
      </p:sp>
    </p:spTree>
    <p:extLst>
      <p:ext uri="{BB962C8B-B14F-4D97-AF65-F5344CB8AC3E}">
        <p14:creationId xmlns:p14="http://schemas.microsoft.com/office/powerpoint/2010/main" val="389826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16</a:t>
            </a:fld>
            <a:endParaRPr lang="en-US" dirty="0"/>
          </a:p>
        </p:txBody>
      </p:sp>
    </p:spTree>
    <p:extLst>
      <p:ext uri="{BB962C8B-B14F-4D97-AF65-F5344CB8AC3E}">
        <p14:creationId xmlns:p14="http://schemas.microsoft.com/office/powerpoint/2010/main" val="258361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18</a:t>
            </a:fld>
            <a:endParaRPr lang="en-US" dirty="0"/>
          </a:p>
        </p:txBody>
      </p:sp>
    </p:spTree>
    <p:extLst>
      <p:ext uri="{BB962C8B-B14F-4D97-AF65-F5344CB8AC3E}">
        <p14:creationId xmlns:p14="http://schemas.microsoft.com/office/powerpoint/2010/main" val="51626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Arial" panose="020B0604020202020204" pitchFamily="34" charset="0"/>
              <a:cs typeface="Arial" panose="020B0604020202020204" pitchFamily="34"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20</a:t>
            </a:fld>
            <a:endParaRPr lang="en-US" dirty="0"/>
          </a:p>
        </p:txBody>
      </p:sp>
    </p:spTree>
    <p:extLst>
      <p:ext uri="{BB962C8B-B14F-4D97-AF65-F5344CB8AC3E}">
        <p14:creationId xmlns:p14="http://schemas.microsoft.com/office/powerpoint/2010/main" val="121643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21</a:t>
            </a:fld>
            <a:endParaRPr lang="en-US" dirty="0"/>
          </a:p>
        </p:txBody>
      </p:sp>
    </p:spTree>
    <p:extLst>
      <p:ext uri="{BB962C8B-B14F-4D97-AF65-F5344CB8AC3E}">
        <p14:creationId xmlns:p14="http://schemas.microsoft.com/office/powerpoint/2010/main" val="288160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latin typeface="Arial" panose="020B0604020202020204" pitchFamily="34" charset="0"/>
              <a:cs typeface="Arial" panose="020B0604020202020204" pitchFamily="34"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22</a:t>
            </a:fld>
            <a:endParaRPr lang="en-US" dirty="0"/>
          </a:p>
        </p:txBody>
      </p:sp>
    </p:spTree>
    <p:extLst>
      <p:ext uri="{BB962C8B-B14F-4D97-AF65-F5344CB8AC3E}">
        <p14:creationId xmlns:p14="http://schemas.microsoft.com/office/powerpoint/2010/main" val="25404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3</a:t>
            </a:fld>
            <a:endParaRPr lang="en-US" dirty="0"/>
          </a:p>
        </p:txBody>
      </p:sp>
    </p:spTree>
    <p:extLst>
      <p:ext uri="{BB962C8B-B14F-4D97-AF65-F5344CB8AC3E}">
        <p14:creationId xmlns:p14="http://schemas.microsoft.com/office/powerpoint/2010/main" val="335894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23</a:t>
            </a:fld>
            <a:endParaRPr lang="en-US" dirty="0"/>
          </a:p>
        </p:txBody>
      </p:sp>
    </p:spTree>
    <p:extLst>
      <p:ext uri="{BB962C8B-B14F-4D97-AF65-F5344CB8AC3E}">
        <p14:creationId xmlns:p14="http://schemas.microsoft.com/office/powerpoint/2010/main" val="123037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24</a:t>
            </a:fld>
            <a:endParaRPr lang="en-US" dirty="0"/>
          </a:p>
        </p:txBody>
      </p:sp>
    </p:spTree>
    <p:extLst>
      <p:ext uri="{BB962C8B-B14F-4D97-AF65-F5344CB8AC3E}">
        <p14:creationId xmlns:p14="http://schemas.microsoft.com/office/powerpoint/2010/main" val="499026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26</a:t>
            </a:fld>
            <a:endParaRPr lang="en-US" dirty="0"/>
          </a:p>
        </p:txBody>
      </p:sp>
    </p:spTree>
    <p:extLst>
      <p:ext uri="{BB962C8B-B14F-4D97-AF65-F5344CB8AC3E}">
        <p14:creationId xmlns:p14="http://schemas.microsoft.com/office/powerpoint/2010/main" val="345170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27</a:t>
            </a:fld>
            <a:endParaRPr lang="en-US" dirty="0"/>
          </a:p>
        </p:txBody>
      </p:sp>
    </p:spTree>
    <p:extLst>
      <p:ext uri="{BB962C8B-B14F-4D97-AF65-F5344CB8AC3E}">
        <p14:creationId xmlns:p14="http://schemas.microsoft.com/office/powerpoint/2010/main" val="1086292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2A6873F4-84F0-4719-9029-0D3D22238B2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71508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i="1" dirty="0"/>
          </a:p>
        </p:txBody>
      </p:sp>
      <p:sp>
        <p:nvSpPr>
          <p:cNvPr id="4" name="Slide Number Placeholder 3"/>
          <p:cNvSpPr>
            <a:spLocks noGrp="1"/>
          </p:cNvSpPr>
          <p:nvPr>
            <p:ph type="sldNum" sz="quarter" idx="5"/>
          </p:nvPr>
        </p:nvSpPr>
        <p:spPr/>
        <p:txBody>
          <a:bodyPr/>
          <a:lstStyle/>
          <a:p>
            <a:fld id="{AEF2246F-B97D-A340-AC75-47532D5014D8}" type="slidenum">
              <a:rPr lang="en-US" smtClean="0"/>
              <a:t>29</a:t>
            </a:fld>
            <a:endParaRPr lang="en-US" dirty="0"/>
          </a:p>
        </p:txBody>
      </p:sp>
    </p:spTree>
    <p:extLst>
      <p:ext uri="{BB962C8B-B14F-4D97-AF65-F5344CB8AC3E}">
        <p14:creationId xmlns:p14="http://schemas.microsoft.com/office/powerpoint/2010/main" val="263013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4</a:t>
            </a:fld>
            <a:endParaRPr lang="en-US" dirty="0"/>
          </a:p>
        </p:txBody>
      </p:sp>
    </p:spTree>
    <p:extLst>
      <p:ext uri="{BB962C8B-B14F-4D97-AF65-F5344CB8AC3E}">
        <p14:creationId xmlns:p14="http://schemas.microsoft.com/office/powerpoint/2010/main" val="229801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5</a:t>
            </a:fld>
            <a:endParaRPr lang="en-US" dirty="0"/>
          </a:p>
        </p:txBody>
      </p:sp>
    </p:spTree>
    <p:extLst>
      <p:ext uri="{BB962C8B-B14F-4D97-AF65-F5344CB8AC3E}">
        <p14:creationId xmlns:p14="http://schemas.microsoft.com/office/powerpoint/2010/main" val="287406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6</a:t>
            </a:fld>
            <a:endParaRPr lang="en-US" dirty="0"/>
          </a:p>
        </p:txBody>
      </p:sp>
    </p:spTree>
    <p:extLst>
      <p:ext uri="{BB962C8B-B14F-4D97-AF65-F5344CB8AC3E}">
        <p14:creationId xmlns:p14="http://schemas.microsoft.com/office/powerpoint/2010/main" val="25911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7</a:t>
            </a:fld>
            <a:endParaRPr lang="en-US" dirty="0"/>
          </a:p>
        </p:txBody>
      </p:sp>
    </p:spTree>
    <p:extLst>
      <p:ext uri="{BB962C8B-B14F-4D97-AF65-F5344CB8AC3E}">
        <p14:creationId xmlns:p14="http://schemas.microsoft.com/office/powerpoint/2010/main" val="188240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8</a:t>
            </a:fld>
            <a:endParaRPr lang="en-US" dirty="0"/>
          </a:p>
        </p:txBody>
      </p:sp>
    </p:spTree>
    <p:extLst>
      <p:ext uri="{BB962C8B-B14F-4D97-AF65-F5344CB8AC3E}">
        <p14:creationId xmlns:p14="http://schemas.microsoft.com/office/powerpoint/2010/main" val="138646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trike="dblStrike" baseline="0" dirty="0"/>
          </a:p>
        </p:txBody>
      </p:sp>
      <p:sp>
        <p:nvSpPr>
          <p:cNvPr id="4" name="Slide Number Placeholder 3"/>
          <p:cNvSpPr>
            <a:spLocks noGrp="1"/>
          </p:cNvSpPr>
          <p:nvPr>
            <p:ph type="sldNum" sz="quarter" idx="5"/>
          </p:nvPr>
        </p:nvSpPr>
        <p:spPr/>
        <p:txBody>
          <a:bodyPr/>
          <a:lstStyle/>
          <a:p>
            <a:fld id="{AEF2246F-B97D-A340-AC75-47532D5014D8}" type="slidenum">
              <a:rPr lang="en-US" smtClean="0"/>
              <a:t>9</a:t>
            </a:fld>
            <a:endParaRPr lang="en-US" dirty="0"/>
          </a:p>
        </p:txBody>
      </p:sp>
    </p:spTree>
    <p:extLst>
      <p:ext uri="{BB962C8B-B14F-4D97-AF65-F5344CB8AC3E}">
        <p14:creationId xmlns:p14="http://schemas.microsoft.com/office/powerpoint/2010/main" val="322800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2246F-B97D-A340-AC75-47532D5014D8}" type="slidenum">
              <a:rPr lang="en-US" smtClean="0"/>
              <a:t>10</a:t>
            </a:fld>
            <a:endParaRPr lang="en-US" dirty="0"/>
          </a:p>
        </p:txBody>
      </p:sp>
    </p:spTree>
    <p:extLst>
      <p:ext uri="{BB962C8B-B14F-4D97-AF65-F5344CB8AC3E}">
        <p14:creationId xmlns:p14="http://schemas.microsoft.com/office/powerpoint/2010/main" val="3675889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63838"/>
            <a:ext cx="7772400" cy="1330324"/>
          </a:xfrm>
        </p:spPr>
        <p:txBody>
          <a:bodyPr anchor="ctr">
            <a:normAutofit/>
          </a:bodyPr>
          <a:lstStyle>
            <a:lvl1pPr algn="ctr">
              <a:defRPr sz="4400">
                <a:solidFill>
                  <a:schemeClr val="tx1"/>
                </a:solidFill>
              </a:defRPr>
            </a:lvl1pPr>
          </a:lstStyle>
          <a:p>
            <a:r>
              <a:rPr lang="en-US" dirty="0"/>
              <a:t>Diversifying Clinical Trials and Clinical Research</a:t>
            </a:r>
          </a:p>
        </p:txBody>
      </p:sp>
      <p:sp>
        <p:nvSpPr>
          <p:cNvPr id="3" name="Subtitle 2"/>
          <p:cNvSpPr>
            <a:spLocks noGrp="1"/>
          </p:cNvSpPr>
          <p:nvPr>
            <p:ph type="subTitle" idx="1" hasCustomPrompt="1"/>
          </p:nvPr>
        </p:nvSpPr>
        <p:spPr>
          <a:xfrm>
            <a:off x="1143000" y="4316415"/>
            <a:ext cx="6858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VA’s Outreach &amp; Awareness Campaigns</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143000" y="5006977"/>
            <a:ext cx="6858000" cy="774700"/>
          </a:xfrm>
        </p:spPr>
        <p:txBody>
          <a:bodyPr>
            <a:normAutofit/>
          </a:bodyPr>
          <a:lstStyle>
            <a:lvl1pPr marL="0" indent="0" algn="ctr">
              <a:spcBef>
                <a:spcPts val="0"/>
              </a:spcBef>
              <a:buNone/>
              <a:defRPr sz="2000">
                <a:latin typeface="+mj-lt"/>
              </a:defRPr>
            </a:lvl1pPr>
          </a:lstStyle>
          <a:p>
            <a:pPr lvl="0"/>
            <a:r>
              <a:rPr lang="en-US" dirty="0"/>
              <a:t>Molly Klote, MD, COL, USA, Ret.</a:t>
            </a:r>
          </a:p>
          <a:p>
            <a:pPr lvl="0"/>
            <a:r>
              <a:rPr lang="en-US" dirty="0"/>
              <a:t>Director of Office of  Research Protections, Policy, and Education</a:t>
            </a:r>
          </a:p>
          <a:p>
            <a:pPr lvl="0"/>
            <a:r>
              <a:rPr lang="en-US" dirty="0"/>
              <a:t>March 29, 2021</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9050" y="1147762"/>
            <a:ext cx="1485900" cy="1485900"/>
          </a:xfrm>
          <a:prstGeom prst="rect">
            <a:avLst/>
          </a:prstGeom>
        </p:spPr>
      </p:pic>
    </p:spTree>
    <p:extLst>
      <p:ext uri="{BB962C8B-B14F-4D97-AF65-F5344CB8AC3E}">
        <p14:creationId xmlns:p14="http://schemas.microsoft.com/office/powerpoint/2010/main" val="374234710"/>
      </p:ext>
    </p:extLst>
  </p:cSld>
  <p:clrMapOvr>
    <a:masterClrMapping/>
  </p:clrMapOvr>
  <p:extLst>
    <p:ext uri="{DCECCB84-F9BA-43D5-87BE-67443E8EF086}">
      <p15:sldGuideLst xmlns:p15="http://schemas.microsoft.com/office/powerpoint/2012/main">
        <p15:guide id="1" orient="horz" pos="3984"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76300"/>
            <a:ext cx="7886700" cy="2695576"/>
          </a:xfrm>
        </p:spPr>
        <p:txBody>
          <a:bodyPr anchor="b">
            <a:normAutofit/>
          </a:bodyPr>
          <a:lstStyle>
            <a:lvl1pPr algn="l">
              <a:defRPr sz="3600">
                <a:solidFill>
                  <a:schemeClr val="tx1"/>
                </a:solidFill>
              </a:defRPr>
            </a:lvl1pPr>
          </a:lstStyle>
          <a:p>
            <a:r>
              <a:rPr lang="en-US" dirty="0"/>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userDrawn="1"/>
        </p:nvCxnSpPr>
        <p:spPr>
          <a:xfrm>
            <a:off x="623888" y="3571876"/>
            <a:ext cx="78867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23888" y="3751264"/>
            <a:ext cx="78867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52248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079501"/>
            <a:ext cx="38862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79500"/>
            <a:ext cx="38862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39624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2" y="122070"/>
            <a:ext cx="7886700" cy="749808"/>
          </a:xfrm>
        </p:spPr>
        <p:txBody>
          <a:bodyPr/>
          <a:lstStyle/>
          <a:p>
            <a:r>
              <a:rPr lang="en-US" dirty="0"/>
              <a:t>Click to edit master title style</a:t>
            </a:r>
          </a:p>
        </p:txBody>
      </p:sp>
      <p:sp>
        <p:nvSpPr>
          <p:cNvPr id="3" name="Text Placeholder 2"/>
          <p:cNvSpPr>
            <a:spLocks noGrp="1"/>
          </p:cNvSpPr>
          <p:nvPr>
            <p:ph type="body" idx="1" hasCustomPrompt="1"/>
          </p:nvPr>
        </p:nvSpPr>
        <p:spPr>
          <a:xfrm>
            <a:off x="629842" y="1137442"/>
            <a:ext cx="3868340"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Sub-heading </a:t>
            </a:r>
          </a:p>
        </p:txBody>
      </p:sp>
      <p:sp>
        <p:nvSpPr>
          <p:cNvPr id="4" name="Content Placeholder 3"/>
          <p:cNvSpPr>
            <a:spLocks noGrp="1"/>
          </p:cNvSpPr>
          <p:nvPr>
            <p:ph sz="half" idx="2"/>
          </p:nvPr>
        </p:nvSpPr>
        <p:spPr>
          <a:xfrm>
            <a:off x="629842" y="1645920"/>
            <a:ext cx="3868340"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133856"/>
            <a:ext cx="3887391"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Sub-heading</a:t>
            </a:r>
          </a:p>
        </p:txBody>
      </p:sp>
      <p:sp>
        <p:nvSpPr>
          <p:cNvPr id="6" name="Content Placeholder 5"/>
          <p:cNvSpPr>
            <a:spLocks noGrp="1"/>
          </p:cNvSpPr>
          <p:nvPr>
            <p:ph sz="quarter" idx="4"/>
          </p:nvPr>
        </p:nvSpPr>
        <p:spPr>
          <a:xfrm>
            <a:off x="4629150" y="1645920"/>
            <a:ext cx="3887391"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00382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2"/>
            <a:ext cx="7886700" cy="752929"/>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45864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2"/>
            <a:ext cx="7886700" cy="752929"/>
          </a:xfrm>
        </p:spPr>
        <p:txBody>
          <a:bodyPr/>
          <a:lstStyle/>
          <a:p>
            <a:r>
              <a:rPr lang="en-US" dirty="0"/>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628650" y="1058864"/>
            <a:ext cx="4103688"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628650" y="3401010"/>
            <a:ext cx="4103688"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4863766" y="1058864"/>
            <a:ext cx="4103688"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428383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10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F023-66C1-4BAC-8600-31C6ECC74A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23CFD22-D301-4151-B264-3DD00E8FEF9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D5DC2A8-B86E-423C-8D27-6A42A9512FDB}"/>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4F956C81-6F0A-4D96-B415-23F8977A0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1B6A0-7F85-4E49-9F14-86BC8A2D4B35}"/>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3836776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34FD-CB34-4912-89FC-6BFA9DB79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DF83A-B42A-4100-AF8C-CEBD124D0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42B4-E580-4607-8F58-73D2C4745E4F}"/>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CEC4A426-5AAB-46E4-985D-162BB7822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E6E9A-BEA2-40C3-9C86-BD436B36FF38}"/>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326676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21C6-620D-4937-B707-56E697C8CA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357D0C-8ED9-414F-82AF-CA2C413807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A7370-E7B3-454D-A828-C2A262FF70AF}"/>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AE9DCF32-B412-4787-BB64-2CEF5FC39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9970D-5AAF-4F73-A18F-D85006BC3BC8}"/>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378354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59C1-18B2-4F41-A99F-DABAE1D6F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50EC4-E7B5-4C1A-AD4E-607F816F27D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08232D-B343-41DF-BCD7-48DE17B79BB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D8B0C-D368-436C-9B60-578AC41F521D}"/>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6" name="Footer Placeholder 5">
            <a:extLst>
              <a:ext uri="{FF2B5EF4-FFF2-40B4-BE49-F238E27FC236}">
                <a16:creationId xmlns:a16="http://schemas.microsoft.com/office/drawing/2014/main" id="{FD74EB3E-D284-4E47-A3A7-E092961A4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16E99-E65E-491F-BE5A-E2C9E85C095F}"/>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83812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dirty="0"/>
              <a:t>Click to edit master title style</a:t>
            </a:r>
          </a:p>
        </p:txBody>
      </p:sp>
      <p:sp>
        <p:nvSpPr>
          <p:cNvPr id="3" name="Content Placeholder 2"/>
          <p:cNvSpPr>
            <a:spLocks noGrp="1"/>
          </p:cNvSpPr>
          <p:nvPr>
            <p:ph idx="1"/>
          </p:nvPr>
        </p:nvSpPr>
        <p:spPr>
          <a:xfrm>
            <a:off x="628650" y="1133856"/>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450073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8A1F-6EB0-4298-B83F-D2F4865B79B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8D521-33CA-4EC5-9716-1D592A799B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80CFDD9-D465-415D-BBA7-670685B2D21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D5663E-2130-4F6D-98FE-FFCFB450E2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72974-9121-42A4-9400-DC92BE2A5C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80109-7EB7-4C1A-AE94-8918D4DC0D1D}"/>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8" name="Footer Placeholder 7">
            <a:extLst>
              <a:ext uri="{FF2B5EF4-FFF2-40B4-BE49-F238E27FC236}">
                <a16:creationId xmlns:a16="http://schemas.microsoft.com/office/drawing/2014/main" id="{C581D223-ACFF-4597-B3A6-27D3CC26FB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0C37DC-448F-4F25-AA82-B95827333BE6}"/>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1191368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01E7-7699-4E54-BA37-DD7E758FB3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51EEC2-4707-4E18-AD6C-6FC139E3E63E}"/>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4" name="Footer Placeholder 3">
            <a:extLst>
              <a:ext uri="{FF2B5EF4-FFF2-40B4-BE49-F238E27FC236}">
                <a16:creationId xmlns:a16="http://schemas.microsoft.com/office/drawing/2014/main" id="{A0112D1E-7D67-4778-A8E4-8B02A410B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DF9009-465A-4508-ADDA-51185D4E6372}"/>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1145685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AD81D-A4AB-44B6-8B00-6B925FC24622}"/>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3" name="Footer Placeholder 2">
            <a:extLst>
              <a:ext uri="{FF2B5EF4-FFF2-40B4-BE49-F238E27FC236}">
                <a16:creationId xmlns:a16="http://schemas.microsoft.com/office/drawing/2014/main" id="{6353BA87-E0AD-42B7-83B7-984FA513D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F82A2-DEB2-43DA-8A94-86730A97B601}"/>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1763169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9087-8FFC-44B5-A6C0-ED0BF6AA951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405C58-1B9F-4130-9E44-2D3940D8C9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7D436-7286-4C81-8521-99E6709DDE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F2A330-1B71-42E8-8C5A-C64FFB1A0093}"/>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6" name="Footer Placeholder 5">
            <a:extLst>
              <a:ext uri="{FF2B5EF4-FFF2-40B4-BE49-F238E27FC236}">
                <a16:creationId xmlns:a16="http://schemas.microsoft.com/office/drawing/2014/main" id="{A86B3239-E316-4A41-987F-D1E2105F0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CEB15-81EB-4B0D-9D6A-3E905DE57E66}"/>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799215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5AE0-F34C-491B-82D4-AC7C2E466B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8C5C68-2F8B-4A7B-B196-9F624AAEECF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2FE44B7-2AB5-4CEE-A3DE-9C64830912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1E95F0-3CEC-4235-B016-EA7E04DCBF0A}"/>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6" name="Footer Placeholder 5">
            <a:extLst>
              <a:ext uri="{FF2B5EF4-FFF2-40B4-BE49-F238E27FC236}">
                <a16:creationId xmlns:a16="http://schemas.microsoft.com/office/drawing/2014/main" id="{EF963341-7C5D-4E3A-9BE0-A3FEDE4C3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7FA90-ED57-417B-B1E4-B5A192014A96}"/>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585165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4886-3EB1-4A39-A8B8-A62F79C8F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4FDD5-6693-4574-9153-D68325308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41757-EEC3-47EA-84A3-04E3DC073251}"/>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980351E9-155A-4F72-9D27-7408D7AC9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C13AC-CC87-40BF-ACCD-37C8083A71FF}"/>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78280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D620A-E274-48C8-8F18-5A3F471CBA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271C06-3EDB-43D6-959A-71CC13551AC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196A3-271E-4BF9-9E6F-A5A33F270C0E}"/>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17511250-3A07-45E6-AE1E-1D0E8D34D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0BAD5-649F-491A-8CF6-04F21E8DF993}"/>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308783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dirty="0"/>
              <a:t>Click to edit master title style</a:t>
            </a:r>
          </a:p>
        </p:txBody>
      </p:sp>
      <p:sp>
        <p:nvSpPr>
          <p:cNvPr id="3" name="Content Placeholder 2"/>
          <p:cNvSpPr>
            <a:spLocks noGrp="1"/>
          </p:cNvSpPr>
          <p:nvPr>
            <p:ph idx="1"/>
          </p:nvPr>
        </p:nvSpPr>
        <p:spPr>
          <a:xfrm>
            <a:off x="628650" y="1133856"/>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2537460" y="982663"/>
            <a:ext cx="2331085" cy="5064125"/>
          </a:xfrm>
        </p:spPr>
        <p:txBody>
          <a:bodyPr/>
          <a:lstStyle>
            <a:lvl1pPr>
              <a:defRPr/>
            </a:lvl1pPr>
          </a:lstStyle>
          <a:p>
            <a:pPr lvl="0"/>
            <a:r>
              <a:rPr lang="en-US" dirty="0"/>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58051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dirty="0"/>
              <a:t>Click to edit master title style</a:t>
            </a:r>
          </a:p>
        </p:txBody>
      </p:sp>
      <p:sp>
        <p:nvSpPr>
          <p:cNvPr id="3" name="Content Placeholder 2"/>
          <p:cNvSpPr>
            <a:spLocks noGrp="1"/>
          </p:cNvSpPr>
          <p:nvPr>
            <p:ph idx="1"/>
          </p:nvPr>
        </p:nvSpPr>
        <p:spPr>
          <a:xfrm>
            <a:off x="628650" y="1133856"/>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628650" y="3523765"/>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52105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dirty="0"/>
              <a:t>Click to edit master title style</a:t>
            </a:r>
          </a:p>
        </p:txBody>
      </p:sp>
      <p:sp>
        <p:nvSpPr>
          <p:cNvPr id="3" name="Content Placeholder 2"/>
          <p:cNvSpPr>
            <a:spLocks noGrp="1"/>
          </p:cNvSpPr>
          <p:nvPr>
            <p:ph idx="1"/>
          </p:nvPr>
        </p:nvSpPr>
        <p:spPr>
          <a:xfrm>
            <a:off x="628651" y="1133856"/>
            <a:ext cx="5159086"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5843016"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891022" y="1133856"/>
            <a:ext cx="2624328" cy="2586089"/>
          </a:xfrm>
        </p:spPr>
        <p:txBody>
          <a:bodyPr/>
          <a:lstStyle>
            <a:lvl1pPr marL="0" indent="0">
              <a:lnSpc>
                <a:spcPct val="110000"/>
              </a:lnSpc>
              <a:buNone/>
              <a:defRPr/>
            </a:lvl1pPr>
          </a:lstStyle>
          <a:p>
            <a:pPr lvl="0"/>
            <a:r>
              <a:rPr lang="en-US" dirty="0"/>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891023" y="3719945"/>
            <a:ext cx="2624328" cy="2244437"/>
          </a:xfrm>
        </p:spPr>
        <p:txBody>
          <a:bodyPr/>
          <a:lstStyle>
            <a:lvl1pPr marL="0" indent="0">
              <a:lnSpc>
                <a:spcPct val="110000"/>
              </a:lnSpc>
              <a:buNone/>
              <a:defRPr/>
            </a:lvl1pPr>
          </a:lstStyle>
          <a:p>
            <a:pPr lvl="0"/>
            <a:r>
              <a:rPr lang="en-US" dirty="0"/>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20486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dirty="0"/>
              <a:t>Click to edit master title style</a:t>
            </a:r>
          </a:p>
        </p:txBody>
      </p:sp>
      <p:sp>
        <p:nvSpPr>
          <p:cNvPr id="3" name="Content Placeholder 2"/>
          <p:cNvSpPr>
            <a:spLocks noGrp="1"/>
          </p:cNvSpPr>
          <p:nvPr>
            <p:ph idx="1"/>
          </p:nvPr>
        </p:nvSpPr>
        <p:spPr>
          <a:xfrm>
            <a:off x="628651" y="1133856"/>
            <a:ext cx="3328987"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4114800" y="1133856"/>
            <a:ext cx="4400550" cy="2586089"/>
          </a:xfrm>
        </p:spPr>
        <p:txBody>
          <a:bodyPr/>
          <a:lstStyle>
            <a:lvl1pPr marL="0" indent="0">
              <a:lnSpc>
                <a:spcPct val="110000"/>
              </a:lnSpc>
              <a:buNone/>
              <a:defRPr/>
            </a:lvl1pPr>
          </a:lstStyle>
          <a:p>
            <a:pPr lvl="0"/>
            <a:r>
              <a:rPr lang="en-US" dirty="0"/>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4114800" y="3719945"/>
            <a:ext cx="4400551" cy="2244437"/>
          </a:xfrm>
        </p:spPr>
        <p:txBody>
          <a:bodyPr/>
          <a:lstStyle>
            <a:lvl1pPr marL="0" indent="0">
              <a:lnSpc>
                <a:spcPct val="110000"/>
              </a:lnSpc>
              <a:buNone/>
              <a:defRPr/>
            </a:lvl1pPr>
          </a:lstStyle>
          <a:p>
            <a:pPr lvl="0"/>
            <a:r>
              <a:rPr lang="en-US" dirty="0"/>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08089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2"/>
            <a:ext cx="7886700" cy="752929"/>
          </a:xfrm>
        </p:spPr>
        <p:txBody>
          <a:bodyPr/>
          <a:lstStyle/>
          <a:p>
            <a:r>
              <a:rPr lang="en-US" dirty="0"/>
              <a:t>Click to edit master title style</a:t>
            </a:r>
          </a:p>
        </p:txBody>
      </p:sp>
      <p:sp>
        <p:nvSpPr>
          <p:cNvPr id="3" name="Content Placeholder 1"/>
          <p:cNvSpPr>
            <a:spLocks noGrp="1"/>
          </p:cNvSpPr>
          <p:nvPr>
            <p:ph idx="1"/>
          </p:nvPr>
        </p:nvSpPr>
        <p:spPr>
          <a:xfrm>
            <a:off x="628650" y="1133856"/>
            <a:ext cx="78866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628650" y="3087347"/>
            <a:ext cx="2560320" cy="1391135"/>
          </a:xfrm>
        </p:spPr>
        <p:txBody>
          <a:bodyPr/>
          <a:lstStyle>
            <a:lvl1pPr marL="0" indent="0">
              <a:lnSpc>
                <a:spcPct val="110000"/>
              </a:lnSpc>
              <a:buNone/>
              <a:defRPr/>
            </a:lvl1pPr>
          </a:lstStyle>
          <a:p>
            <a:pPr lvl="0"/>
            <a:r>
              <a:rPr lang="en-US" dirty="0"/>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628650" y="4573247"/>
            <a:ext cx="2560320" cy="1388641"/>
          </a:xfrm>
        </p:spPr>
        <p:txBody>
          <a:bodyPr/>
          <a:lstStyle>
            <a:lvl1pPr marL="0" indent="0">
              <a:lnSpc>
                <a:spcPct val="110000"/>
              </a:lnSpc>
              <a:buNone/>
              <a:defRPr/>
            </a:lvl1pPr>
          </a:lstStyle>
          <a:p>
            <a:pPr lvl="0"/>
            <a:r>
              <a:rPr lang="en-US" dirty="0"/>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3291839" y="3088594"/>
            <a:ext cx="2560320" cy="1389888"/>
          </a:xfrm>
        </p:spPr>
        <p:txBody>
          <a:bodyPr/>
          <a:lstStyle>
            <a:lvl1pPr marL="0" indent="0">
              <a:lnSpc>
                <a:spcPct val="110000"/>
              </a:lnSpc>
              <a:buNone/>
              <a:defRPr/>
            </a:lvl1pPr>
          </a:lstStyle>
          <a:p>
            <a:pPr lvl="0"/>
            <a:r>
              <a:rPr lang="en-US" dirty="0"/>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3291839" y="4574494"/>
            <a:ext cx="2560320" cy="1389888"/>
          </a:xfrm>
        </p:spPr>
        <p:txBody>
          <a:bodyPr/>
          <a:lstStyle>
            <a:lvl1pPr marL="0" indent="0">
              <a:lnSpc>
                <a:spcPct val="110000"/>
              </a:lnSpc>
              <a:buNone/>
              <a:defRPr/>
            </a:lvl1pPr>
          </a:lstStyle>
          <a:p>
            <a:pPr lvl="0"/>
            <a:r>
              <a:rPr lang="en-US" dirty="0"/>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5955029" y="3089841"/>
            <a:ext cx="2560320" cy="1389888"/>
          </a:xfrm>
        </p:spPr>
        <p:txBody>
          <a:bodyPr/>
          <a:lstStyle>
            <a:lvl1pPr marL="0" indent="0">
              <a:lnSpc>
                <a:spcPct val="110000"/>
              </a:lnSpc>
              <a:buNone/>
              <a:defRPr/>
            </a:lvl1pPr>
          </a:lstStyle>
          <a:p>
            <a:pPr lvl="0"/>
            <a:r>
              <a:rPr lang="en-US" dirty="0"/>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5955029" y="4573247"/>
            <a:ext cx="2560320" cy="1389888"/>
          </a:xfrm>
        </p:spPr>
        <p:txBody>
          <a:bodyPr/>
          <a:lstStyle>
            <a:lvl1pPr marL="0" indent="0">
              <a:lnSpc>
                <a:spcPct val="110000"/>
              </a:lnSpc>
              <a:buNone/>
              <a:defRPr/>
            </a:lvl1pPr>
          </a:lstStyle>
          <a:p>
            <a:pPr lvl="0"/>
            <a:r>
              <a:rPr lang="en-US" dirty="0"/>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1547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2"/>
            <a:ext cx="7886700" cy="752929"/>
          </a:xfrm>
        </p:spPr>
        <p:txBody>
          <a:bodyPr/>
          <a:lstStyle>
            <a:lvl1pPr>
              <a:defRPr/>
            </a:lvl1pPr>
          </a:lstStyle>
          <a:p>
            <a:r>
              <a:rPr lang="en-US" dirty="0"/>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4"/>
            <a:ext cx="78867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57588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2"/>
            <a:ext cx="7886700" cy="752929"/>
          </a:xfrm>
        </p:spPr>
        <p:txBody>
          <a:bodyPr/>
          <a:lstStyle>
            <a:lvl1pPr>
              <a:defRPr/>
            </a:lvl1pPr>
          </a:lstStyle>
          <a:p>
            <a:r>
              <a:rPr lang="en-US" dirty="0"/>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4"/>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629842" y="3589697"/>
            <a:ext cx="7885508"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628650" y="4094019"/>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76237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descr="&quot;&quot;">
            <a:extLst>
              <a:ext uri="{FF2B5EF4-FFF2-40B4-BE49-F238E27FC236}">
                <a16:creationId xmlns:a16="http://schemas.microsoft.com/office/drawing/2014/main" id="{EC36D5C6-D83B-094B-B075-9D81698B0715}"/>
              </a:ext>
            </a:extLst>
          </p:cNvPr>
          <p:cNvSpPr/>
          <p:nvPr userDrawn="1"/>
        </p:nvSpPr>
        <p:spPr>
          <a:xfrm>
            <a:off x="0" y="0"/>
            <a:ext cx="9144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119742"/>
            <a:ext cx="7886700" cy="7529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04900"/>
            <a:ext cx="7886700" cy="48188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6C94A689-3EF9-174C-B52F-294467BE1309}"/>
              </a:ext>
            </a:extLst>
          </p:cNvPr>
          <p:cNvSpPr/>
          <p:nvPr userDrawn="1"/>
        </p:nvSpPr>
        <p:spPr>
          <a:xfrm>
            <a:off x="0" y="614068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6199909" y="6184206"/>
            <a:ext cx="2563091" cy="641708"/>
          </a:xfrm>
          <a:prstGeom prst="rect">
            <a:avLst/>
          </a:prstGeom>
        </p:spPr>
      </p:pic>
      <p:sp>
        <p:nvSpPr>
          <p:cNvPr id="6" name="Slide Number Placeholder 5"/>
          <p:cNvSpPr>
            <a:spLocks noGrp="1"/>
          </p:cNvSpPr>
          <p:nvPr>
            <p:ph type="sldNum" sz="quarter" idx="4"/>
          </p:nvPr>
        </p:nvSpPr>
        <p:spPr>
          <a:xfrm>
            <a:off x="8686800" y="6400800"/>
            <a:ext cx="384048" cy="365125"/>
          </a:xfrm>
          <a:prstGeom prst="rect">
            <a:avLst/>
          </a:prstGeom>
        </p:spPr>
        <p:txBody>
          <a:bodyPr vert="horz" lIns="91440" tIns="45720" rIns="91440" bIns="45720" rtlCol="0" anchor="ctr"/>
          <a:lstStyle>
            <a:lvl1pPr algn="r">
              <a:defRPr sz="1200">
                <a:solidFill>
                  <a:schemeClr val="bg1"/>
                </a:solidFill>
              </a:defRPr>
            </a:lvl1p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848670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 id="2147483671" r:id="rId4"/>
    <p:sldLayoutId id="2147483670" r:id="rId5"/>
    <p:sldLayoutId id="2147483678" r:id="rId6"/>
    <p:sldLayoutId id="2147483672" r:id="rId7"/>
    <p:sldLayoutId id="2147483668" r:id="rId8"/>
    <p:sldLayoutId id="2147483669" r:id="rId9"/>
    <p:sldLayoutId id="2147483663" r:id="rId10"/>
    <p:sldLayoutId id="2147483664" r:id="rId11"/>
    <p:sldLayoutId id="2147483665" r:id="rId12"/>
    <p:sldLayoutId id="2147483666" r:id="rId13"/>
    <p:sldLayoutId id="2147483714" r:id="rId14"/>
    <p:sldLayoutId id="2147483716" r:id="rId15"/>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7BB80-D7D5-4A10-B496-26F79D4610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258BD0-D239-493E-9395-79C1913EA4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660CD-D262-4BD3-BA01-AEDF64406A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1BBDD420-4E30-4CD2-BE12-78E384E65B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5E98F4-6853-48B8-B7E0-809CD05492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B5B726-0378-496A-BF8C-791C4A773A6D}" type="slidenum">
              <a:rPr lang="en-US" smtClean="0"/>
              <a:t>‹#›</a:t>
            </a:fld>
            <a:endParaRPr lang="en-US"/>
          </a:p>
        </p:txBody>
      </p:sp>
    </p:spTree>
    <p:extLst>
      <p:ext uri="{BB962C8B-B14F-4D97-AF65-F5344CB8AC3E}">
        <p14:creationId xmlns:p14="http://schemas.microsoft.com/office/powerpoint/2010/main" val="1075157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dvagov.sharepoint.com/sites/OITOIS/knowledgeservice/kspublications/research%20guidance_use%20of%20electr%20methods_obtain%20informed%20consent_101520.pdf?CT=1633620474715&amp;OR=Outlook-Body&amp;CID=2AF7D6C7-8EFD-4435-B89B-A525FB8BAD3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hyperlink" Target="https://gcc02.safelinks.protection.outlook.com/?url=http%3A%2F%2Fvaww.patientdecisions.va.gov%2FPATIENTDECISIONS%2Fdocs%2FiMedWebDocs%2FiMed_Facility_POC__List.xlsx&amp;data=04%7C01%7C%7Cc633be4417ce4d54435e08d987549190%7Ce95f1b23abaf45ee821db7ab251ab3bf%7C0%7C0%7C637689619545934185%7CUnknown%7CTWFpbGZsb3d8eyJWIjoiMC4wLjAwMDAiLCJQIjoiV2luMzIiLCJBTiI6Ik1haWwiLCJXVCI6Mn0%3D%7C1000&amp;sdata=uDO5nUbwShEg3xLe4U3vWQSBBj%2BsNrDKDi238W%2B94zY%3D&amp;reserved=0" TargetMode="External"/><Relationship Id="rId3" Type="http://schemas.openxmlformats.org/officeDocument/2006/relationships/hyperlink" Target="https://gcc02.safelinks.protection.outlook.com/?url=http%3A%2F%2Fvaww.patientdecisions.va.gov%2F&amp;data=04%7C01%7C%7Ca4e2316a66f841458c2008d960d1b32b%7Ce95f1b23abaf45ee821db7ab251ab3bf%7C0%7C0%7C637647276035534671%7CUnknown%7CTWFpbGZsb3d8eyJWIjoiMC4wLjAwMDAiLCJQIjoiV2luMzIiLCJBTiI6Ik1haWwiLCJXVCI6Mn0%3D%7C1000&amp;sdata=FQNzEklh14BAU3NkPGPoghvTVCBwPn8ghgp8wu7W6l4%3D&amp;reserved=0" TargetMode="External"/><Relationship Id="rId7" Type="http://schemas.openxmlformats.org/officeDocument/2006/relationships/hyperlink" Target="https://gcc02.safelinks.protection.outlook.com/?url=http%3A%2F%2Fvaww.patientdecisions.va.gov%2FPATIENTDECISIONS%2Fdocs%2FiMedWebDocs%2FiMedConsent_Web_tri_fold_July2020.pdf&amp;data=04%7C01%7C%7C4b94d49ef6774273980108d96d77cb5d%7Ce95f1b23abaf45ee821db7ab251ab3bf%7C0%7C0%7C637661183568249027%7CUnknown%7CTWFpbGZsb3d8eyJWIjoiMC4wLjAwMDAiLCJQIjoiV2luMzIiLCJBTiI6Ik1haWwiLCJXVCI6Mn0%3D%7C1000&amp;sdata=z08IKemUDNH9IqjX%2Fn2xcIWxnbckaQDH0g5dqh4%2F6pM%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gcc02.safelinks.protection.outlook.com/?url=https%3A%2F%2Fvaww.media.eo.va.gov%2Fpatientdecisions%2FMP4%2FiMedConsent_Web_Demo_October_23_2019.MP4&amp;data=04%7C01%7C%7C4b94d49ef6774273980108d96d77cb5d%7Ce95f1b23abaf45ee821db7ab251ab3bf%7C0%7C0%7C637661183568249027%7CUnknown%7CTWFpbGZsb3d8eyJWIjoiMC4wLjAwMDAiLCJQIjoiV2luMzIiLCJBTiI6Ik1haWwiLCJXVCI6Mn0%3D%7C1000&amp;sdata=2yNOQk7Rp%2BGMWjcN2BkVwjF1d7dW7YrdM6Y8Fznao1M%3D&amp;reserved=0" TargetMode="External"/><Relationship Id="rId5" Type="http://schemas.openxmlformats.org/officeDocument/2006/relationships/hyperlink" Target="https://gcc02.safelinks.protection.outlook.com/?url=http%3A%2F%2Fvaww.patientdecisions.va.gov%2Fdocs%2FiMedWebDocs%2FICW_0004AE_User_Guide_2020_06_03_Final.pdf&amp;data=04%7C01%7C%7C4b94d49ef6774273980108d96d77cb5d%7Ce95f1b23abaf45ee821db7ab251ab3bf%7C0%7C0%7C637661183568239069%7CUnknown%7CTWFpbGZsb3d8eyJWIjoiMC4wLjAwMDAiLCJQIjoiV2luMzIiLCJBTiI6Ik1haWwiLCJXVCI6Mn0%3D%7C1000&amp;sdata=6g%2BcTZupjWV0BG0K0e%2FveaLKT6%2FfcTVUHueHnbsedHE%3D&amp;reserved=0" TargetMode="External"/><Relationship Id="rId4" Type="http://schemas.openxmlformats.org/officeDocument/2006/relationships/hyperlink" Target="https://gcc02.safelinks.protection.outlook.com/?url=http%3A%2F%2Fvaww.patientdecisions.va.gov%2Fonline_training.asp&amp;data=04%7C01%7C%7Ca4e2316a66f841458c2008d960d1b32b%7Ce95f1b23abaf45ee821db7ab251ab3bf%7C0%7C0%7C637647276035544630%7CUnknown%7CTWFpbGZsb3d8eyJWIjoiMC4wLjAwMDAiLCJQIjoiV2luMzIiLCJBTiI6Ik1haWwiLCJXVCI6Mn0%3D%7C1000&amp;sdata=mjAQAqrKLTbOEN2O16h%2FXKPmuF4NWU79pXhHg%2F6OtPQ%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va.gov/resources/policies/human_research.cfm#docusig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vagov.sharepoint.com/sites/VHAORPPE/DocuSig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vagov.sharepoint.com/sites/OITEPMOIAM/playbooks/Pages/eSig/eSig.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IAMDocuSignPOCs@va.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va.gov/vhapublications/ViewPublication.asp?pub_ID=8171" TargetMode="External"/><Relationship Id="rId7" Type="http://schemas.openxmlformats.org/officeDocument/2006/relationships/hyperlink" Target="https://dvagov.sharepoint.com/sites/OITOIS/knowledgeservice/kspublications/research%20guidance_use%20of%20electr%20methods_obtain%20informed%20consent_101520.pdf?CT=1633620474715&amp;OR=Outlook-Body&amp;CID=2AF7D6C7-8EFD-4435-B89B-A525FB8BAD3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research.va.gov/programs/orppe/education/webinars/orppe-050420.cfm" TargetMode="External"/><Relationship Id="rId5" Type="http://schemas.openxmlformats.org/officeDocument/2006/relationships/hyperlink" Target="https://www.research.va.gov/programs/orppe/education/webinars/pride-011119.cfm" TargetMode="External"/><Relationship Id="rId4" Type="http://schemas.openxmlformats.org/officeDocument/2006/relationships/hyperlink" Target="file:///C:\Users\VHAPHOPermaP\AppData\Local\Temp\MicrosoftEdgeDownloads\6b6b2aec-7e2d-48dd-a326-d7535a41f73c\1605_01_D_2016-08-3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VHACOORDRegulatory@va.gov" TargetMode="External"/><Relationship Id="rId7" Type="http://schemas.openxmlformats.org/officeDocument/2006/relationships/hyperlink" Target="mailto:IAMDocuSignPOCs@v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Erica.Aulik@va.gov" TargetMode="External"/><Relationship Id="rId5" Type="http://schemas.openxmlformats.org/officeDocument/2006/relationships/hyperlink" Target="mailto:VHAiMedConsentWeb-FacilityPOCs@va.gov" TargetMode="External"/><Relationship Id="rId4" Type="http://schemas.openxmlformats.org/officeDocument/2006/relationships/hyperlink" Target="mailto:Paul.Tompkins@va.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fadomduck2.blogspot.com/2015/01/blog-post_41.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da.gov/media/136238/downlo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6D520D-CF8A-4BB6-9670-DEC4E11E2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33" y="858327"/>
            <a:ext cx="2611507" cy="1741855"/>
          </a:xfrm>
          <a:prstGeom prst="rect">
            <a:avLst/>
          </a:prstGeom>
        </p:spPr>
      </p:pic>
      <p:sp>
        <p:nvSpPr>
          <p:cNvPr id="2" name="Title 1">
            <a:extLst>
              <a:ext uri="{FF2B5EF4-FFF2-40B4-BE49-F238E27FC236}">
                <a16:creationId xmlns:a16="http://schemas.microsoft.com/office/drawing/2014/main" id="{0EF1004C-97FF-49FC-9CDD-2ABB171ED04E}"/>
              </a:ext>
            </a:extLst>
          </p:cNvPr>
          <p:cNvSpPr>
            <a:spLocks noGrp="1"/>
          </p:cNvSpPr>
          <p:nvPr>
            <p:ph type="title"/>
          </p:nvPr>
        </p:nvSpPr>
        <p:spPr>
          <a:xfrm>
            <a:off x="339172" y="1792093"/>
            <a:ext cx="1644279" cy="213949"/>
          </a:xfrm>
        </p:spPr>
        <p:txBody>
          <a:bodyPr>
            <a:noAutofit/>
          </a:bodyPr>
          <a:lstStyle/>
          <a:p>
            <a:pPr algn="ctr"/>
            <a:r>
              <a:rPr lang="en-US" sz="1350" b="1" i="1" dirty="0">
                <a:latin typeface="Bradley Hand ITC" panose="03070402050302030203" pitchFamily="66" charset="0"/>
              </a:rPr>
              <a:t>Webinar </a:t>
            </a:r>
            <a:br>
              <a:rPr lang="en-US" sz="1350" b="1" i="1" dirty="0">
                <a:latin typeface="Bradley Hand ITC" panose="03070402050302030203" pitchFamily="66" charset="0"/>
              </a:rPr>
            </a:br>
            <a:r>
              <a:rPr lang="en-US" sz="1350" b="1" i="1" dirty="0">
                <a:latin typeface="Bradley Hand ITC" panose="03070402050302030203" pitchFamily="66" charset="0"/>
              </a:rPr>
              <a:t>Housekeeping</a:t>
            </a:r>
          </a:p>
        </p:txBody>
      </p:sp>
      <p:sp>
        <p:nvSpPr>
          <p:cNvPr id="3" name="Content Placeholder 2">
            <a:extLst>
              <a:ext uri="{FF2B5EF4-FFF2-40B4-BE49-F238E27FC236}">
                <a16:creationId xmlns:a16="http://schemas.microsoft.com/office/drawing/2014/main" id="{0DAE7681-BEA4-4D50-8DEF-1B2419867206}"/>
              </a:ext>
            </a:extLst>
          </p:cNvPr>
          <p:cNvSpPr>
            <a:spLocks noGrp="1"/>
          </p:cNvSpPr>
          <p:nvPr>
            <p:ph idx="1"/>
          </p:nvPr>
        </p:nvSpPr>
        <p:spPr>
          <a:xfrm>
            <a:off x="339172" y="2759207"/>
            <a:ext cx="4201768" cy="3508514"/>
          </a:xfrm>
        </p:spPr>
        <p:txBody>
          <a:bodyPr>
            <a:noAutofit/>
          </a:bodyPr>
          <a:lstStyle/>
          <a:p>
            <a:pPr>
              <a:buFont typeface="Wingdings" panose="05000000000000000000" pitchFamily="2" charset="2"/>
              <a:buChar char="ü"/>
            </a:pPr>
            <a:r>
              <a:rPr lang="en-US" sz="1800" dirty="0"/>
              <a:t>Handouts were sent out in advance to those that registered for the webinar…by the time we sent the handouts out.  </a:t>
            </a:r>
          </a:p>
          <a:p>
            <a:pPr lvl="1"/>
            <a:r>
              <a:rPr lang="en-US" sz="1500" dirty="0"/>
              <a:t>Check the Q&amp;A box for the link to the SharePoint site where you will be able to download the handouts.</a:t>
            </a:r>
          </a:p>
          <a:p>
            <a:pPr>
              <a:buFont typeface="Wingdings" panose="05000000000000000000" pitchFamily="2" charset="2"/>
              <a:buChar char="ü"/>
            </a:pPr>
            <a:r>
              <a:rPr lang="en-US" sz="1800" dirty="0"/>
              <a:t>Please use the Q&amp;A feature to submit questions.  </a:t>
            </a:r>
          </a:p>
          <a:p>
            <a:pPr lvl="1">
              <a:buFont typeface="Wingdings" panose="05000000000000000000" pitchFamily="2" charset="2"/>
              <a:buChar char="ü"/>
            </a:pPr>
            <a:r>
              <a:rPr lang="en-US" sz="1500" b="1" dirty="0">
                <a:solidFill>
                  <a:srgbClr val="FF0000"/>
                </a:solidFill>
              </a:rPr>
              <a:t>Please do not use Chat to send in questions</a:t>
            </a:r>
            <a:r>
              <a:rPr lang="en-US" sz="1500" dirty="0">
                <a:solidFill>
                  <a:srgbClr val="FF0000"/>
                </a:solidFill>
              </a:rPr>
              <a:t>.  </a:t>
            </a:r>
          </a:p>
          <a:p>
            <a:pPr lvl="1">
              <a:buFont typeface="Wingdings" panose="05000000000000000000" pitchFamily="2" charset="2"/>
              <a:buChar char="ü"/>
            </a:pPr>
            <a:r>
              <a:rPr lang="en-US" sz="1500" b="1" dirty="0">
                <a:solidFill>
                  <a:srgbClr val="FF0000"/>
                </a:solidFill>
              </a:rPr>
              <a:t>Be sure to send questions to “All panelists”.</a:t>
            </a:r>
          </a:p>
          <a:p>
            <a:pPr marL="342900" lvl="1" indent="0">
              <a:buNone/>
            </a:pPr>
            <a:r>
              <a:rPr lang="en-US" sz="1500" b="1" dirty="0">
                <a:solidFill>
                  <a:srgbClr val="FF0000"/>
                </a:solidFill>
              </a:rPr>
              <a:t>  </a:t>
            </a:r>
          </a:p>
        </p:txBody>
      </p:sp>
      <p:sp>
        <p:nvSpPr>
          <p:cNvPr id="5" name="Content Placeholder 2">
            <a:extLst>
              <a:ext uri="{FF2B5EF4-FFF2-40B4-BE49-F238E27FC236}">
                <a16:creationId xmlns:a16="http://schemas.microsoft.com/office/drawing/2014/main" id="{46A09BA2-8888-4B72-AF37-6C8B1457E05A}"/>
              </a:ext>
            </a:extLst>
          </p:cNvPr>
          <p:cNvSpPr txBox="1">
            <a:spLocks/>
          </p:cNvSpPr>
          <p:nvPr/>
        </p:nvSpPr>
        <p:spPr>
          <a:xfrm>
            <a:off x="4603062" y="1436156"/>
            <a:ext cx="3945835" cy="264610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pic>
        <p:nvPicPr>
          <p:cNvPr id="9" name="Picture 8" descr="Graphical user interface, application&#10;&#10;Description automatically generated">
            <a:extLst>
              <a:ext uri="{FF2B5EF4-FFF2-40B4-BE49-F238E27FC236}">
                <a16:creationId xmlns:a16="http://schemas.microsoft.com/office/drawing/2014/main" id="{91E0E592-494E-4A5C-887D-627D13E06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498" y="3575363"/>
            <a:ext cx="2262633" cy="2298467"/>
          </a:xfrm>
          <a:prstGeom prst="rect">
            <a:avLst/>
          </a:prstGeom>
        </p:spPr>
      </p:pic>
      <p:sp>
        <p:nvSpPr>
          <p:cNvPr id="10" name="Rectangle 9">
            <a:extLst>
              <a:ext uri="{FF2B5EF4-FFF2-40B4-BE49-F238E27FC236}">
                <a16:creationId xmlns:a16="http://schemas.microsoft.com/office/drawing/2014/main" id="{B40CDA44-4AD4-4F7D-9EAD-CDF011F255AC}"/>
              </a:ext>
            </a:extLst>
          </p:cNvPr>
          <p:cNvSpPr/>
          <p:nvPr/>
        </p:nvSpPr>
        <p:spPr>
          <a:xfrm>
            <a:off x="4572000" y="3654875"/>
            <a:ext cx="2262633" cy="1754326"/>
          </a:xfrm>
          <a:prstGeom prst="rect">
            <a:avLst/>
          </a:prstGeom>
        </p:spPr>
        <p:txBody>
          <a:bodyPr wrap="square">
            <a:spAutoFit/>
          </a:bodyPr>
          <a:lstStyle/>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 heard!  Use the gramophone found at the bottom of the participant list to give us feedback during the webinar</a:t>
            </a:r>
          </a:p>
        </p:txBody>
      </p:sp>
      <p:sp>
        <p:nvSpPr>
          <p:cNvPr id="11" name="TextBox 10">
            <a:extLst>
              <a:ext uri="{FF2B5EF4-FFF2-40B4-BE49-F238E27FC236}">
                <a16:creationId xmlns:a16="http://schemas.microsoft.com/office/drawing/2014/main" id="{8DEF7774-8271-4B39-92FD-880F4366FC1D}"/>
              </a:ext>
            </a:extLst>
          </p:cNvPr>
          <p:cNvSpPr txBox="1"/>
          <p:nvPr/>
        </p:nvSpPr>
        <p:spPr>
          <a:xfrm>
            <a:off x="5116730" y="473069"/>
            <a:ext cx="2918498"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Dial in: 1 – 404 – 397 – 1596</a:t>
            </a:r>
          </a:p>
          <a:p>
            <a:pPr lvl="0"/>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Access Code: </a:t>
            </a:r>
            <a:r>
              <a:rPr lang="en-US" sz="1400" b="0" i="0" dirty="0">
                <a:solidFill>
                  <a:srgbClr val="000000"/>
                </a:solidFill>
                <a:effectLst/>
                <a:latin typeface="ciscosansttregular"/>
              </a:rPr>
              <a:t>2760 - 552 -9675</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in SharePoint Link “Q&amp;A” Tab</a:t>
            </a:r>
          </a:p>
        </p:txBody>
      </p:sp>
    </p:spTree>
    <p:extLst>
      <p:ext uri="{BB962C8B-B14F-4D97-AF65-F5344CB8AC3E}">
        <p14:creationId xmlns:p14="http://schemas.microsoft.com/office/powerpoint/2010/main" val="48839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a:bodyPr>
          <a:lstStyle/>
          <a:p>
            <a:r>
              <a:rPr lang="en-US" dirty="0">
                <a:latin typeface="Arial" panose="020B0604020202020204" pitchFamily="34" charset="0"/>
                <a:cs typeface="Arial" panose="020B0604020202020204" pitchFamily="34" charset="0"/>
              </a:rPr>
              <a:t>Wet vs. Electronic/Digital Signatures</a:t>
            </a:r>
          </a:p>
        </p:txBody>
      </p:sp>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628650" y="1431695"/>
            <a:ext cx="8250174" cy="4818857"/>
          </a:xfrm>
        </p:spPr>
        <p:txBody>
          <a:bodyPr>
            <a:noAutofit/>
          </a:bodyPr>
          <a:lstStyle/>
          <a:p>
            <a:pPr marL="0" indent="0" algn="l">
              <a:buNone/>
            </a:pPr>
            <a:r>
              <a:rPr lang="en-US" dirty="0">
                <a:latin typeface="Arial" panose="020B0604020202020204" pitchFamily="34" charset="0"/>
                <a:cs typeface="Arial" panose="020B0604020202020204" pitchFamily="34" charset="0"/>
              </a:rPr>
              <a:t>Signatures can be obtained when a person physically marks a document, referred to as a “wet signature,” or through electronic/digital signatures, such as an electronically-captured signature made on a touch device or checking a box using a Personal Identity Verification (PIV) card to generate a digital signature. </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US" sz="2200" b="1" dirty="0">
              <a:effectLst/>
              <a:latin typeface="Arial" panose="020B0604020202020204" pitchFamily="34" charset="0"/>
              <a:ea typeface="Times New Roman" panose="02020603050405020304" pitchFamily="18" charset="0"/>
            </a:endParaRPr>
          </a:p>
          <a:p>
            <a:pPr marL="457200" lvl="1" indent="0">
              <a:buNone/>
            </a:pPr>
            <a:r>
              <a:rPr lang="en-US" sz="2000" dirty="0">
                <a:hlinkClick r:id="rId3"/>
              </a:rPr>
              <a:t>research </a:t>
            </a:r>
            <a:r>
              <a:rPr lang="en-US" sz="2000" dirty="0" err="1">
                <a:hlinkClick r:id="rId3"/>
              </a:rPr>
              <a:t>guidance_use</a:t>
            </a:r>
            <a:r>
              <a:rPr lang="en-US" sz="2000" dirty="0">
                <a:hlinkClick r:id="rId3"/>
              </a:rPr>
              <a:t> of </a:t>
            </a:r>
            <a:r>
              <a:rPr lang="en-US" sz="2000" dirty="0" err="1">
                <a:hlinkClick r:id="rId3"/>
              </a:rPr>
              <a:t>electr</a:t>
            </a:r>
            <a:r>
              <a:rPr lang="en-US" sz="2000" dirty="0">
                <a:hlinkClick r:id="rId3"/>
              </a:rPr>
              <a:t> </a:t>
            </a:r>
            <a:r>
              <a:rPr lang="en-US" sz="2000" dirty="0" err="1">
                <a:hlinkClick r:id="rId3"/>
              </a:rPr>
              <a:t>methods_obtain</a:t>
            </a:r>
            <a:r>
              <a:rPr lang="en-US" sz="2000" dirty="0">
                <a:hlinkClick r:id="rId3"/>
              </a:rPr>
              <a:t> informed consent_101520.pdf (sharepoint.com)</a:t>
            </a:r>
            <a:r>
              <a:rPr lang="en-US" sz="2000" dirty="0"/>
              <a:t> </a:t>
            </a:r>
            <a:endParaRPr lang="en-US" sz="2200" b="1" dirty="0">
              <a:latin typeface="Arial" panose="020B0604020202020204" pitchFamily="34" charset="0"/>
              <a:ea typeface="Times New Roman" panose="02020603050405020304" pitchFamily="18" charset="0"/>
            </a:endParaRPr>
          </a:p>
          <a:p>
            <a:pPr marL="457200" lvl="1" indent="0">
              <a:buNone/>
            </a:pPr>
            <a:endParaRPr lang="en-US" sz="2200" b="1" i="0" u="none" strike="noStrike" baseline="0" dirty="0">
              <a:latin typeface="Arial" panose="020B0604020202020204" pitchFamily="34" charset="0"/>
              <a:cs typeface="Arial" panose="020B0604020202020204" pitchFamily="34" charset="0"/>
            </a:endParaRPr>
          </a:p>
          <a:p>
            <a:pPr algn="l"/>
            <a:endParaRPr lang="en-US" sz="1600" dirty="0">
              <a:effectLst/>
              <a:latin typeface="Calibri" panose="020F0502020204030204" pitchFamily="34" charset="0"/>
              <a:ea typeface="Calibri" panose="020F0502020204030204" pitchFamily="34" charset="0"/>
            </a:endParaRPr>
          </a:p>
          <a:p>
            <a:pPr lvl="1">
              <a:lnSpc>
                <a:spcPct val="100000"/>
              </a:lnSpc>
              <a:spcBef>
                <a:spcPts val="0"/>
              </a:spcBef>
              <a:buFont typeface="Wingdings" panose="05000000000000000000" pitchFamily="2" charset="2"/>
              <a:buChar char="Ø"/>
            </a:pPr>
            <a:endParaRPr lang="en-US" sz="1600" dirty="0">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10</a:t>
            </a:fld>
            <a:endParaRPr lang="en-US" dirty="0"/>
          </a:p>
        </p:txBody>
      </p:sp>
    </p:spTree>
    <p:extLst>
      <p:ext uri="{BB962C8B-B14F-4D97-AF65-F5344CB8AC3E}">
        <p14:creationId xmlns:p14="http://schemas.microsoft.com/office/powerpoint/2010/main" val="93651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fontScale="90000"/>
          </a:bodyPr>
          <a:lstStyle/>
          <a:p>
            <a:r>
              <a:rPr lang="en-US" dirty="0">
                <a:latin typeface="Arial" panose="020B0604020202020204" pitchFamily="34" charset="0"/>
                <a:cs typeface="Arial" panose="020B0604020202020204" pitchFamily="34" charset="0"/>
              </a:rPr>
              <a:t>Electronic Documentation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Informed Consent in VA Research</a:t>
            </a:r>
          </a:p>
        </p:txBody>
      </p:sp>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628650" y="1431695"/>
            <a:ext cx="8250174" cy="4818857"/>
          </a:xfrm>
        </p:spPr>
        <p:txBody>
          <a:bodyPr>
            <a:noAutofit/>
          </a:bodyPr>
          <a:lstStyle/>
          <a:p>
            <a:pPr marL="342900" indent="-342900" algn="l">
              <a:buAutoNum type="arabicPeriod"/>
            </a:pPr>
            <a:r>
              <a:rPr lang="en-US" sz="2400" b="1" i="0" u="none" strike="noStrike" baseline="0" dirty="0" err="1">
                <a:solidFill>
                  <a:srgbClr val="000000"/>
                </a:solidFill>
                <a:latin typeface="Arial" panose="020B0604020202020204" pitchFamily="34" charset="0"/>
                <a:cs typeface="Arial" panose="020B0604020202020204" pitchFamily="34" charset="0"/>
              </a:rPr>
              <a:t>iMedConsent</a:t>
            </a:r>
            <a:r>
              <a:rPr lang="en-US" sz="2400" b="1" i="0" u="none" strike="noStrike" baseline="0" dirty="0">
                <a:solidFill>
                  <a:srgbClr val="000000"/>
                </a:solidFill>
                <a:latin typeface="Arial" panose="020B0604020202020204" pitchFamily="34" charset="0"/>
                <a:cs typeface="Arial" panose="020B0604020202020204" pitchFamily="34" charset="0"/>
              </a:rPr>
              <a:t> Web</a:t>
            </a:r>
          </a:p>
          <a:p>
            <a:pPr marL="342900" indent="-342900" algn="l">
              <a:buAutoNum type="arabicPeriod"/>
            </a:pPr>
            <a:r>
              <a:rPr lang="en-US" sz="2400" b="1" dirty="0">
                <a:solidFill>
                  <a:srgbClr val="000000"/>
                </a:solidFill>
                <a:latin typeface="Arial" panose="020B0604020202020204" pitchFamily="34" charset="0"/>
                <a:cs typeface="Arial" panose="020B0604020202020204" pitchFamily="34" charset="0"/>
              </a:rPr>
              <a:t>DocuSign</a:t>
            </a:r>
          </a:p>
          <a:p>
            <a:pPr marL="342900" indent="-342900" algn="l">
              <a:buAutoNum type="arabicPeriod"/>
            </a:pPr>
            <a:r>
              <a:rPr lang="en-US" sz="2400" b="1" dirty="0">
                <a:effectLst/>
                <a:latin typeface="Arial" panose="020B0604020202020204" pitchFamily="34" charset="0"/>
                <a:ea typeface="Times New Roman" panose="02020603050405020304" pitchFamily="18" charset="0"/>
              </a:rPr>
              <a:t>Other electronic consenting methods approved by the ISSO for the study, e.g.:</a:t>
            </a:r>
          </a:p>
          <a:p>
            <a:pPr marL="914400" lvl="1" indent="-457200">
              <a:buAutoNum type="alphaLcPeriod"/>
            </a:pPr>
            <a:r>
              <a:rPr lang="en-US" sz="2200" dirty="0">
                <a:latin typeface="Arial" panose="020B0604020202020204" pitchFamily="34" charset="0"/>
                <a:ea typeface="Times New Roman" panose="02020603050405020304" pitchFamily="18" charset="0"/>
              </a:rPr>
              <a:t>Million Veteran Program</a:t>
            </a:r>
          </a:p>
          <a:p>
            <a:pPr marL="914400" lvl="1" indent="-457200">
              <a:buAutoNum type="alphaLcPeriod"/>
            </a:pPr>
            <a:r>
              <a:rPr lang="en-US" sz="2200" dirty="0">
                <a:latin typeface="Arial" panose="020B0604020202020204" pitchFamily="34" charset="0"/>
                <a:ea typeface="Times New Roman" panose="02020603050405020304" pitchFamily="18" charset="0"/>
              </a:rPr>
              <a:t>All of Us Research Program</a:t>
            </a:r>
          </a:p>
          <a:p>
            <a:pPr marL="914400" lvl="1" indent="-457200">
              <a:buAutoNum type="alphaLcPeriod"/>
            </a:pPr>
            <a:endParaRPr lang="en-US" sz="2200" b="1" dirty="0">
              <a:effectLst/>
              <a:latin typeface="Arial" panose="020B0604020202020204" pitchFamily="34" charset="0"/>
              <a:ea typeface="Times New Roman" panose="02020603050405020304" pitchFamily="18" charset="0"/>
            </a:endParaRPr>
          </a:p>
          <a:p>
            <a:pPr marL="800100" lvl="1" indent="-342900">
              <a:buAutoNum type="arabicPeriod"/>
            </a:pPr>
            <a:endParaRPr lang="en-US" sz="2200" b="1" i="0" u="none" strike="noStrike" baseline="0" dirty="0">
              <a:latin typeface="Arial" panose="020B0604020202020204" pitchFamily="34" charset="0"/>
              <a:cs typeface="Arial" panose="020B0604020202020204" pitchFamily="34" charset="0"/>
            </a:endParaRPr>
          </a:p>
          <a:p>
            <a:pPr algn="l"/>
            <a:endParaRPr lang="en-US" sz="1600" dirty="0">
              <a:effectLst/>
              <a:latin typeface="Calibri" panose="020F0502020204030204" pitchFamily="34" charset="0"/>
              <a:ea typeface="Calibri" panose="020F0502020204030204" pitchFamily="34" charset="0"/>
            </a:endParaRPr>
          </a:p>
          <a:p>
            <a:pPr lvl="1">
              <a:lnSpc>
                <a:spcPct val="100000"/>
              </a:lnSpc>
              <a:spcBef>
                <a:spcPts val="0"/>
              </a:spcBef>
              <a:buFont typeface="Wingdings" panose="05000000000000000000" pitchFamily="2" charset="2"/>
              <a:buChar char="Ø"/>
            </a:pPr>
            <a:endParaRPr lang="en-US" sz="1600" dirty="0">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11</a:t>
            </a:fld>
            <a:endParaRPr lang="en-US" dirty="0"/>
          </a:p>
        </p:txBody>
      </p:sp>
    </p:spTree>
    <p:extLst>
      <p:ext uri="{BB962C8B-B14F-4D97-AF65-F5344CB8AC3E}">
        <p14:creationId xmlns:p14="http://schemas.microsoft.com/office/powerpoint/2010/main" val="174179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436626" y="1019571"/>
            <a:ext cx="8250174" cy="2409429"/>
          </a:xfrm>
        </p:spPr>
        <p:txBody>
          <a:bodyPr>
            <a:noAutofit/>
          </a:bodyPr>
          <a:lstStyle/>
          <a:p>
            <a:pPr marL="0" marR="0" lvl="0" indent="0" algn="l" defTabSz="457200" rtl="0" eaLnBrk="0" fontAlgn="base" latinLnBrk="0" hangingPunct="0">
              <a:lnSpc>
                <a:spcPct val="100000"/>
              </a:lnSpc>
              <a:spcBef>
                <a:spcPts val="0"/>
              </a:spcBef>
              <a:spcAft>
                <a:spcPts val="600"/>
              </a:spcAft>
              <a:buClrTx/>
              <a:buSzTx/>
              <a:buNone/>
              <a:tabLst/>
              <a:defRPr/>
            </a:pPr>
            <a:r>
              <a:rPr lang="en-US" sz="2400" dirty="0">
                <a:solidFill>
                  <a:prstClr val="black"/>
                </a:solidFill>
                <a:latin typeface="Arial" panose="020B0604020202020204" pitchFamily="34" charset="0"/>
                <a:ea typeface="Tahoma" pitchFamily="34" charset="0"/>
                <a:cs typeface="Arial" panose="020B0604020202020204" pitchFamily="34" charset="0"/>
              </a:rPr>
              <a:t>1.  Subject population:</a:t>
            </a:r>
          </a:p>
          <a:p>
            <a:pPr lvl="1" defTabSz="457200" eaLnBrk="0" fontAlgn="base" hangingPunct="0">
              <a:lnSpc>
                <a:spcPct val="100000"/>
              </a:lnSpc>
              <a:spcBef>
                <a:spcPts val="0"/>
              </a:spcBef>
              <a:spcAft>
                <a:spcPts val="600"/>
              </a:spcAft>
              <a:buFont typeface="Wingdings" panose="05000000000000000000" pitchFamily="2" charset="2"/>
              <a:buChar char="Ø"/>
              <a:defRPr/>
            </a:pPr>
            <a:r>
              <a:rPr lang="en-US" sz="2400" dirty="0">
                <a:solidFill>
                  <a:prstClr val="black"/>
                </a:solidFill>
                <a:effectLst/>
                <a:latin typeface="Arial" panose="020B0604020202020204" pitchFamily="34" charset="0"/>
                <a:ea typeface="Tahoma" pitchFamily="34" charset="0"/>
                <a:cs typeface="Arial" panose="020B0604020202020204" pitchFamily="34" charset="0"/>
              </a:rPr>
              <a:t> In-hospital:</a:t>
            </a:r>
          </a:p>
          <a:p>
            <a:pPr lvl="2" defTabSz="457200" eaLnBrk="0" fontAlgn="base" hangingPunct="0">
              <a:lnSpc>
                <a:spcPct val="100000"/>
              </a:lnSpc>
              <a:spcBef>
                <a:spcPts val="0"/>
              </a:spcBef>
              <a:spcAft>
                <a:spcPts val="600"/>
              </a:spcAft>
              <a:buFont typeface="Wingdings" panose="05000000000000000000" pitchFamily="2" charset="2"/>
              <a:buChar char="§"/>
              <a:defRPr/>
            </a:pPr>
            <a:r>
              <a:rPr lang="en-US" sz="2400" dirty="0">
                <a:solidFill>
                  <a:prstClr val="black"/>
                </a:solidFill>
                <a:latin typeface="Arial" panose="020B0604020202020204" pitchFamily="34" charset="0"/>
                <a:ea typeface="Tahoma" pitchFamily="34" charset="0"/>
                <a:cs typeface="Arial" panose="020B0604020202020204" pitchFamily="34" charset="0"/>
              </a:rPr>
              <a:t>Inpatient</a:t>
            </a:r>
          </a:p>
          <a:p>
            <a:pPr lvl="2" defTabSz="457200" eaLnBrk="0" fontAlgn="base" hangingPunct="0">
              <a:lnSpc>
                <a:spcPct val="100000"/>
              </a:lnSpc>
              <a:spcBef>
                <a:spcPts val="0"/>
              </a:spcBef>
              <a:spcAft>
                <a:spcPts val="600"/>
              </a:spcAft>
              <a:buFont typeface="Wingdings" panose="05000000000000000000" pitchFamily="2" charset="2"/>
              <a:buChar char="§"/>
              <a:defRPr/>
            </a:pPr>
            <a:r>
              <a:rPr lang="en-US" sz="2400" dirty="0">
                <a:solidFill>
                  <a:prstClr val="black"/>
                </a:solidFill>
                <a:effectLst/>
                <a:latin typeface="Arial" panose="020B0604020202020204" pitchFamily="34" charset="0"/>
                <a:ea typeface="Tahoma" pitchFamily="34" charset="0"/>
                <a:cs typeface="Arial" panose="020B0604020202020204" pitchFamily="34" charset="0"/>
              </a:rPr>
              <a:t>Outpatient</a:t>
            </a:r>
          </a:p>
          <a:p>
            <a:pPr lvl="1" defTabSz="457200" eaLnBrk="0" fontAlgn="base" hangingPunct="0">
              <a:lnSpc>
                <a:spcPct val="100000"/>
              </a:lnSpc>
              <a:spcBef>
                <a:spcPts val="0"/>
              </a:spcBef>
              <a:spcAft>
                <a:spcPts val="600"/>
              </a:spcAft>
              <a:buFont typeface="Wingdings" panose="05000000000000000000" pitchFamily="2" charset="2"/>
              <a:buChar char="Ø"/>
              <a:defRPr/>
            </a:pPr>
            <a:r>
              <a:rPr lang="en-US" sz="2400" dirty="0">
                <a:solidFill>
                  <a:prstClr val="black"/>
                </a:solidFill>
                <a:latin typeface="Arial" panose="020B0604020202020204" pitchFamily="34" charset="0"/>
                <a:ea typeface="Tahoma" pitchFamily="34" charset="0"/>
                <a:cs typeface="Arial" panose="020B0604020202020204" pitchFamily="34" charset="0"/>
              </a:rPr>
              <a:t> Remote</a:t>
            </a:r>
          </a:p>
          <a:p>
            <a:pPr lvl="1" defTabSz="457200" eaLnBrk="0" fontAlgn="base" hangingPunct="0">
              <a:lnSpc>
                <a:spcPct val="100000"/>
              </a:lnSpc>
              <a:spcBef>
                <a:spcPts val="0"/>
              </a:spcBef>
              <a:spcAft>
                <a:spcPts val="600"/>
              </a:spcAft>
              <a:buFont typeface="Wingdings" panose="05000000000000000000" pitchFamily="2" charset="2"/>
              <a:buChar char="Ø"/>
              <a:defRPr/>
            </a:pPr>
            <a:endParaRPr lang="en-US" sz="2400" dirty="0">
              <a:solidFill>
                <a:prstClr val="black"/>
              </a:solidFill>
              <a:latin typeface="Arial" panose="020B0604020202020204" pitchFamily="34" charset="0"/>
              <a:ea typeface="Tahoma" pitchFamily="34" charset="0"/>
              <a:cs typeface="Arial" panose="020B0604020202020204" pitchFamily="34" charset="0"/>
            </a:endParaRPr>
          </a:p>
          <a:p>
            <a:pPr marL="0" marR="0" lvl="0" indent="0" algn="l" defTabSz="457200" rtl="0" eaLnBrk="0" fontAlgn="base" latinLnBrk="0" hangingPunct="0">
              <a:lnSpc>
                <a:spcPct val="100000"/>
              </a:lnSpc>
              <a:spcBef>
                <a:spcPts val="0"/>
              </a:spcBef>
              <a:spcAft>
                <a:spcPts val="600"/>
              </a:spcAft>
              <a:buClrTx/>
              <a:buSzTx/>
              <a:buNone/>
              <a:tabLst/>
              <a:defRPr/>
            </a:pPr>
            <a:endParaRPr lang="en-US" sz="2400" dirty="0">
              <a:solidFill>
                <a:prstClr val="black"/>
              </a:solidFill>
              <a:latin typeface="Arial" panose="020B0604020202020204" pitchFamily="34" charset="0"/>
              <a:ea typeface="Tahoma" pitchFamily="34" charset="0"/>
              <a:cs typeface="Arial" panose="020B0604020202020204" pitchFamily="34" charset="0"/>
            </a:endParaRPr>
          </a:p>
          <a:p>
            <a:pPr lvl="1" defTabSz="457200" eaLnBrk="0" fontAlgn="base" hangingPunct="0">
              <a:lnSpc>
                <a:spcPct val="100000"/>
              </a:lnSpc>
              <a:spcBef>
                <a:spcPts val="0"/>
              </a:spcBef>
              <a:spcAft>
                <a:spcPts val="1200"/>
              </a:spcAft>
              <a:buFont typeface="Wingdings" panose="05000000000000000000" pitchFamily="2" charset="2"/>
              <a:buChar char="Ø"/>
              <a:defRPr/>
            </a:pPr>
            <a:endParaRPr lang="en-US" sz="2400" dirty="0">
              <a:solidFill>
                <a:prstClr val="black"/>
              </a:solidFill>
              <a:latin typeface="Arial" panose="020B0604020202020204" pitchFamily="34" charset="0"/>
              <a:ea typeface="Tahoma" pitchFamily="34" charset="0"/>
              <a:cs typeface="Arial" panose="020B0604020202020204" pitchFamily="34" charset="0"/>
            </a:endParaRPr>
          </a:p>
          <a:p>
            <a:pPr marL="457200" lvl="1" indent="0" defTabSz="457200" eaLnBrk="0" fontAlgn="base" hangingPunct="0">
              <a:lnSpc>
                <a:spcPct val="100000"/>
              </a:lnSpc>
              <a:spcBef>
                <a:spcPts val="0"/>
              </a:spcBef>
              <a:spcAft>
                <a:spcPts val="1200"/>
              </a:spcAft>
              <a:buNone/>
              <a:defRPr/>
            </a:pPr>
            <a:endParaRPr lang="en-US" sz="2200" dirty="0">
              <a:solidFill>
                <a:prstClr val="black"/>
              </a:solidFill>
              <a:effectLst/>
              <a:latin typeface="Arial" panose="020B0604020202020204" pitchFamily="34" charset="0"/>
              <a:ea typeface="Tahoma" pitchFamily="34" charset="0"/>
              <a:cs typeface="Arial" panose="020B0604020202020204" pitchFamily="34" charset="0"/>
            </a:endParaRPr>
          </a:p>
          <a:p>
            <a:pPr lvl="2" defTabSz="457200" eaLnBrk="0" fontAlgn="base" hangingPunct="0">
              <a:lnSpc>
                <a:spcPct val="100000"/>
              </a:lnSpc>
              <a:spcBef>
                <a:spcPts val="0"/>
              </a:spcBef>
              <a:spcAft>
                <a:spcPts val="1200"/>
              </a:spcAft>
              <a:buFont typeface="Wingdings" panose="05000000000000000000" pitchFamily="2" charset="2"/>
              <a:buChar char="§"/>
              <a:defRPr/>
            </a:pPr>
            <a:endParaRPr lang="en-US" sz="2200" dirty="0">
              <a:solidFill>
                <a:prstClr val="black"/>
              </a:solidFill>
              <a:latin typeface="Arial" panose="020B0604020202020204" pitchFamily="34" charset="0"/>
              <a:ea typeface="Tahoma" pitchFamily="34" charset="0"/>
              <a:cs typeface="Arial" panose="020B0604020202020204" pitchFamily="34" charset="0"/>
            </a:endParaRPr>
          </a:p>
          <a:p>
            <a:pPr marL="914400" lvl="2" indent="0" defTabSz="457200" eaLnBrk="0" fontAlgn="base" hangingPunct="0">
              <a:lnSpc>
                <a:spcPct val="100000"/>
              </a:lnSpc>
              <a:spcBef>
                <a:spcPts val="0"/>
              </a:spcBef>
              <a:spcAft>
                <a:spcPts val="1200"/>
              </a:spcAft>
              <a:buNone/>
              <a:defRPr/>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buFont typeface="Wingdings" panose="05000000000000000000" pitchFamily="2" charset="2"/>
              <a:buChar char="Ø"/>
            </a:pPr>
            <a:endParaRPr lang="en-US" sz="1600" dirty="0">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12</a:t>
            </a:fld>
            <a:endParaRPr lang="en-US" dirty="0"/>
          </a:p>
        </p:txBody>
      </p:sp>
      <p:sp>
        <p:nvSpPr>
          <p:cNvPr id="7" name="Title 1">
            <a:extLst>
              <a:ext uri="{FF2B5EF4-FFF2-40B4-BE49-F238E27FC236}">
                <a16:creationId xmlns:a16="http://schemas.microsoft.com/office/drawing/2014/main" id="{1F5F370C-2412-4FAA-8AB0-435638C90872}"/>
              </a:ext>
            </a:extLst>
          </p:cNvPr>
          <p:cNvSpPr>
            <a:spLocks noGrp="1"/>
          </p:cNvSpPr>
          <p:nvPr>
            <p:ph type="title"/>
          </p:nvPr>
        </p:nvSpPr>
        <p:spPr>
          <a:xfrm>
            <a:off x="628650" y="119063"/>
            <a:ext cx="7886700" cy="752475"/>
          </a:xfrm>
        </p:spPr>
        <p:txBody>
          <a:bodyPr>
            <a:normAutofit/>
          </a:bodyPr>
          <a:lstStyle/>
          <a:p>
            <a:r>
              <a:rPr lang="en-US" dirty="0">
                <a:latin typeface="Arial" panose="020B0604020202020204" pitchFamily="34" charset="0"/>
                <a:cs typeface="Arial" panose="020B0604020202020204" pitchFamily="34" charset="0"/>
              </a:rPr>
              <a:t>Primary Factors to Consider</a:t>
            </a:r>
          </a:p>
        </p:txBody>
      </p:sp>
      <p:sp>
        <p:nvSpPr>
          <p:cNvPr id="5" name="Content Placeholder 2">
            <a:extLst>
              <a:ext uri="{FF2B5EF4-FFF2-40B4-BE49-F238E27FC236}">
                <a16:creationId xmlns:a16="http://schemas.microsoft.com/office/drawing/2014/main" id="{592E1BF2-1908-4AD4-851D-EA98656375CD}"/>
              </a:ext>
            </a:extLst>
          </p:cNvPr>
          <p:cNvSpPr txBox="1">
            <a:spLocks/>
          </p:cNvSpPr>
          <p:nvPr/>
        </p:nvSpPr>
        <p:spPr>
          <a:xfrm>
            <a:off x="436626" y="3135710"/>
            <a:ext cx="8250174" cy="270272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eaLnBrk="0" fontAlgn="base" hangingPunct="0">
              <a:lnSpc>
                <a:spcPct val="100000"/>
              </a:lnSpc>
              <a:spcBef>
                <a:spcPts val="0"/>
              </a:spcBef>
              <a:spcAft>
                <a:spcPts val="600"/>
              </a:spcAft>
              <a:buFont typeface="Arial" panose="020B0604020202020204" pitchFamily="34" charset="0"/>
              <a:buNone/>
              <a:defRPr/>
            </a:pPr>
            <a:endParaRPr lang="en-US" sz="2400" dirty="0">
              <a:solidFill>
                <a:prstClr val="black"/>
              </a:solidFill>
              <a:latin typeface="Arial" panose="020B0604020202020204" pitchFamily="34" charset="0"/>
              <a:ea typeface="Tahoma" pitchFamily="34" charset="0"/>
              <a:cs typeface="Arial" panose="020B0604020202020204" pitchFamily="34" charset="0"/>
            </a:endParaRPr>
          </a:p>
          <a:p>
            <a:pPr marL="0" indent="0" defTabSz="457200" eaLnBrk="0" fontAlgn="base" hangingPunct="0">
              <a:lnSpc>
                <a:spcPct val="100000"/>
              </a:lnSpc>
              <a:spcBef>
                <a:spcPts val="0"/>
              </a:spcBef>
              <a:spcAft>
                <a:spcPts val="600"/>
              </a:spcAft>
              <a:buFont typeface="Arial" panose="020B0604020202020204" pitchFamily="34" charset="0"/>
              <a:buNone/>
              <a:defRPr/>
            </a:pPr>
            <a:r>
              <a:rPr lang="en-US" sz="2400" dirty="0">
                <a:solidFill>
                  <a:prstClr val="black"/>
                </a:solidFill>
                <a:latin typeface="Arial" panose="020B0604020202020204" pitchFamily="34" charset="0"/>
                <a:ea typeface="Tahoma" pitchFamily="34" charset="0"/>
                <a:cs typeface="Arial" panose="020B0604020202020204" pitchFamily="34" charset="0"/>
              </a:rPr>
              <a:t>2.  Study design:</a:t>
            </a:r>
          </a:p>
          <a:p>
            <a:pPr lvl="1" defTabSz="457200" eaLnBrk="0" fontAlgn="base" hangingPunct="0">
              <a:lnSpc>
                <a:spcPct val="100000"/>
              </a:lnSpc>
              <a:spcBef>
                <a:spcPts val="0"/>
              </a:spcBef>
              <a:spcAft>
                <a:spcPts val="600"/>
              </a:spcAft>
              <a:buFont typeface="Wingdings" panose="05000000000000000000" pitchFamily="2" charset="2"/>
              <a:buChar char="Ø"/>
              <a:defRPr/>
            </a:pPr>
            <a:r>
              <a:rPr lang="en-US" sz="2400" dirty="0">
                <a:solidFill>
                  <a:prstClr val="black"/>
                </a:solidFill>
                <a:latin typeface="Arial" panose="020B0604020202020204" pitchFamily="34" charset="0"/>
                <a:ea typeface="Tahoma" pitchFamily="34" charset="0"/>
                <a:cs typeface="Arial" panose="020B0604020202020204" pitchFamily="34" charset="0"/>
              </a:rPr>
              <a:t> Optimal for the subject</a:t>
            </a:r>
          </a:p>
          <a:p>
            <a:pPr lvl="1" defTabSz="457200" eaLnBrk="0" fontAlgn="base" hangingPunct="0">
              <a:lnSpc>
                <a:spcPct val="100000"/>
              </a:lnSpc>
              <a:spcBef>
                <a:spcPts val="0"/>
              </a:spcBef>
              <a:spcAft>
                <a:spcPts val="600"/>
              </a:spcAft>
              <a:buFont typeface="Wingdings" panose="05000000000000000000" pitchFamily="2" charset="2"/>
              <a:buChar char="Ø"/>
              <a:defRPr/>
            </a:pPr>
            <a:r>
              <a:rPr lang="en-US" sz="2400" dirty="0">
                <a:solidFill>
                  <a:prstClr val="black"/>
                </a:solidFill>
                <a:latin typeface="Arial" panose="020B0604020202020204" pitchFamily="34" charset="0"/>
                <a:ea typeface="Tahoma" pitchFamily="34" charset="0"/>
                <a:cs typeface="Arial" panose="020B0604020202020204" pitchFamily="34" charset="0"/>
              </a:rPr>
              <a:t> Recruitment at Point of Care?</a:t>
            </a:r>
          </a:p>
          <a:p>
            <a:pPr lvl="1" defTabSz="457200" eaLnBrk="0" fontAlgn="base" hangingPunct="0">
              <a:lnSpc>
                <a:spcPct val="100000"/>
              </a:lnSpc>
              <a:spcBef>
                <a:spcPts val="0"/>
              </a:spcBef>
              <a:spcAft>
                <a:spcPts val="600"/>
              </a:spcAft>
              <a:buFont typeface="Wingdings" panose="05000000000000000000" pitchFamily="2" charset="2"/>
              <a:buChar char="Ø"/>
              <a:defRPr/>
            </a:pPr>
            <a:r>
              <a:rPr lang="en-US" sz="2400" dirty="0">
                <a:solidFill>
                  <a:prstClr val="black"/>
                </a:solidFill>
                <a:latin typeface="Arial" panose="020B0604020202020204" pitchFamily="34" charset="0"/>
                <a:ea typeface="Tahoma" pitchFamily="34" charset="0"/>
                <a:cs typeface="Arial" panose="020B0604020202020204" pitchFamily="34" charset="0"/>
              </a:rPr>
              <a:t> Consenting followed with initial research procedure?</a:t>
            </a:r>
          </a:p>
          <a:p>
            <a:pPr lvl="1" defTabSz="457200" eaLnBrk="0" fontAlgn="base" hangingPunct="0">
              <a:lnSpc>
                <a:spcPct val="100000"/>
              </a:lnSpc>
              <a:spcBef>
                <a:spcPts val="0"/>
              </a:spcBef>
              <a:spcAft>
                <a:spcPts val="600"/>
              </a:spcAft>
              <a:buFont typeface="Wingdings" panose="05000000000000000000" pitchFamily="2" charset="2"/>
              <a:buChar char="Ø"/>
              <a:defRPr/>
            </a:pPr>
            <a:r>
              <a:rPr lang="en-US" sz="2400" dirty="0">
                <a:solidFill>
                  <a:prstClr val="black"/>
                </a:solidFill>
                <a:latin typeface="Arial" panose="020B0604020202020204" pitchFamily="34" charset="0"/>
                <a:ea typeface="Tahoma" pitchFamily="34" charset="0"/>
                <a:cs typeface="Arial" panose="020B0604020202020204" pitchFamily="34" charset="0"/>
              </a:rPr>
              <a:t> Certificate of Confidentiality?</a:t>
            </a:r>
          </a:p>
          <a:p>
            <a:pPr lvl="1" defTabSz="457200" eaLnBrk="0" fontAlgn="base" hangingPunct="0">
              <a:lnSpc>
                <a:spcPct val="100000"/>
              </a:lnSpc>
              <a:spcBef>
                <a:spcPts val="0"/>
              </a:spcBef>
              <a:spcAft>
                <a:spcPts val="1200"/>
              </a:spcAft>
              <a:buFont typeface="Wingdings" panose="05000000000000000000" pitchFamily="2" charset="2"/>
              <a:buChar char="Ø"/>
              <a:defRPr/>
            </a:pPr>
            <a:endParaRPr lang="en-US" sz="2400" dirty="0">
              <a:solidFill>
                <a:prstClr val="black"/>
              </a:solidFill>
              <a:latin typeface="Arial" panose="020B0604020202020204" pitchFamily="34" charset="0"/>
              <a:ea typeface="Tahoma" pitchFamily="34" charset="0"/>
              <a:cs typeface="Arial" panose="020B0604020202020204" pitchFamily="34" charset="0"/>
            </a:endParaRPr>
          </a:p>
          <a:p>
            <a:pPr marL="457200" lvl="1" indent="0" defTabSz="457200" eaLnBrk="0" fontAlgn="base" hangingPunct="0">
              <a:lnSpc>
                <a:spcPct val="100000"/>
              </a:lnSpc>
              <a:spcBef>
                <a:spcPts val="0"/>
              </a:spcBef>
              <a:spcAft>
                <a:spcPts val="1200"/>
              </a:spcAft>
              <a:buFont typeface="Arial" panose="020B0604020202020204" pitchFamily="34" charset="0"/>
              <a:buNone/>
              <a:defRPr/>
            </a:pPr>
            <a:endParaRPr lang="en-US" sz="2200" dirty="0">
              <a:solidFill>
                <a:prstClr val="black"/>
              </a:solidFill>
              <a:latin typeface="Arial" panose="020B0604020202020204" pitchFamily="34" charset="0"/>
              <a:ea typeface="Tahoma" pitchFamily="34" charset="0"/>
              <a:cs typeface="Arial" panose="020B0604020202020204" pitchFamily="34" charset="0"/>
            </a:endParaRPr>
          </a:p>
          <a:p>
            <a:pPr lvl="2" defTabSz="457200" eaLnBrk="0" fontAlgn="base" hangingPunct="0">
              <a:lnSpc>
                <a:spcPct val="100000"/>
              </a:lnSpc>
              <a:spcBef>
                <a:spcPts val="0"/>
              </a:spcBef>
              <a:spcAft>
                <a:spcPts val="1200"/>
              </a:spcAft>
              <a:buFont typeface="Wingdings" panose="05000000000000000000" pitchFamily="2" charset="2"/>
              <a:buChar char="§"/>
              <a:defRPr/>
            </a:pPr>
            <a:endParaRPr lang="en-US" sz="2200" dirty="0">
              <a:solidFill>
                <a:prstClr val="black"/>
              </a:solidFill>
              <a:latin typeface="Arial" panose="020B0604020202020204" pitchFamily="34" charset="0"/>
              <a:ea typeface="Tahoma" pitchFamily="34" charset="0"/>
              <a:cs typeface="Arial" panose="020B0604020202020204" pitchFamily="34" charset="0"/>
            </a:endParaRPr>
          </a:p>
          <a:p>
            <a:pPr marL="914400" lvl="2" indent="0" defTabSz="457200" eaLnBrk="0" fontAlgn="base" hangingPunct="0">
              <a:lnSpc>
                <a:spcPct val="100000"/>
              </a:lnSpc>
              <a:spcBef>
                <a:spcPts val="0"/>
              </a:spcBef>
              <a:spcAft>
                <a:spcPts val="1200"/>
              </a:spcAft>
              <a:buFont typeface="Arial" panose="020B0604020202020204" pitchFamily="34" charset="0"/>
              <a:buNone/>
              <a:defRPr/>
            </a:pPr>
            <a:endParaRPr lang="en-US" sz="2200" dirty="0">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buFont typeface="Wingdings" panose="05000000000000000000" pitchFamily="2" charset="2"/>
              <a:buChar char="Ø"/>
            </a:pPr>
            <a:endParaRPr lang="en-US" sz="16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B96C-11AE-470B-8562-C97743B4194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Platform Characteristics</a:t>
            </a:r>
          </a:p>
        </p:txBody>
      </p:sp>
      <p:sp>
        <p:nvSpPr>
          <p:cNvPr id="6" name="Content Placeholder 5">
            <a:extLst>
              <a:ext uri="{FF2B5EF4-FFF2-40B4-BE49-F238E27FC236}">
                <a16:creationId xmlns:a16="http://schemas.microsoft.com/office/drawing/2014/main" id="{1F5AE9D5-EED8-406B-BB0B-791E45D619E2}"/>
              </a:ext>
            </a:extLst>
          </p:cNvPr>
          <p:cNvSpPr>
            <a:spLocks noGrp="1"/>
          </p:cNvSpPr>
          <p:nvPr>
            <p:ph sz="half" idx="1"/>
          </p:nvPr>
        </p:nvSpPr>
        <p:spPr>
          <a:xfrm>
            <a:off x="88900" y="1017815"/>
            <a:ext cx="4406900" cy="4989285"/>
          </a:xfrm>
          <a:ln w="73025">
            <a:solidFill>
              <a:schemeClr val="accent1">
                <a:alpha val="92000"/>
              </a:schemeClr>
            </a:solidFill>
          </a:ln>
        </p:spPr>
        <p:txBody>
          <a:bodyPr>
            <a:normAutofit/>
          </a:bodyPr>
          <a:lstStyle/>
          <a:p>
            <a:pPr marL="0" indent="0" algn="ctr">
              <a:buNone/>
            </a:pPr>
            <a:r>
              <a:rPr lang="en-US" sz="2400" b="1" u="sng" dirty="0" err="1">
                <a:latin typeface="Arial" panose="020B0604020202020204" pitchFamily="34" charset="0"/>
                <a:cs typeface="Arial" panose="020B0604020202020204" pitchFamily="34" charset="0"/>
              </a:rPr>
              <a:t>iMedConsent</a:t>
            </a:r>
            <a:endParaRPr lang="en-US" sz="2400" b="1" u="sng" dirty="0">
              <a:latin typeface="Arial" panose="020B0604020202020204" pitchFamily="34" charset="0"/>
              <a:cs typeface="Arial" panose="020B0604020202020204" pitchFamily="34" charset="0"/>
            </a:endParaRP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Integrated in </a:t>
            </a:r>
            <a:r>
              <a:rPr lang="en-US" sz="2000" dirty="0" err="1">
                <a:latin typeface="Arial" panose="020B0604020202020204" pitchFamily="34" charset="0"/>
                <a:cs typeface="Arial" panose="020B0604020202020204" pitchFamily="34" charset="0"/>
              </a:rPr>
              <a:t>VistA</a:t>
            </a:r>
            <a:r>
              <a:rPr lang="en-US" sz="2000" dirty="0">
                <a:latin typeface="Arial" panose="020B0604020202020204" pitchFamily="34" charset="0"/>
                <a:cs typeface="Arial" panose="020B0604020202020204" pitchFamily="34" charset="0"/>
              </a:rPr>
              <a:t>/CPRS (and CERNER); pull in subject’s name etc. from medical record.</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21 CFR 11 compliant</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“Report Viewer” option </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Needs access to VA network</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Local </a:t>
            </a:r>
            <a:r>
              <a:rPr lang="en-US" sz="2000" dirty="0" err="1">
                <a:latin typeface="Arial" panose="020B0604020202020204" pitchFamily="34" charset="0"/>
                <a:cs typeface="Arial" panose="020B0604020202020204" pitchFamily="34" charset="0"/>
              </a:rPr>
              <a:t>iMedConsent</a:t>
            </a:r>
            <a:r>
              <a:rPr lang="en-US" sz="2000" dirty="0">
                <a:latin typeface="Arial" panose="020B0604020202020204" pitchFamily="34" charset="0"/>
                <a:cs typeface="Arial" panose="020B0604020202020204" pitchFamily="34" charset="0"/>
              </a:rPr>
              <a:t> Administrator</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Request locally</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Needs Word documents as input</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No cost to study team</a:t>
            </a:r>
          </a:p>
          <a:p>
            <a:pPr marL="0" indent="0">
              <a:lnSpc>
                <a:spcPct val="100000"/>
              </a:lnSpc>
              <a:spcBef>
                <a:spcPts val="0"/>
              </a:spcBef>
              <a:spcAft>
                <a:spcPts val="600"/>
              </a:spcAft>
              <a:buNone/>
            </a:pPr>
            <a:endParaRPr lang="en-US" sz="2000" dirty="0">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endParaRPr lang="en-US" sz="2000" dirty="0">
              <a:latin typeface="Arial" panose="020B0604020202020204" pitchFamily="34" charset="0"/>
              <a:cs typeface="Arial" panose="020B0604020202020204" pitchFamily="34" charset="0"/>
            </a:endParaRPr>
          </a:p>
          <a:p>
            <a:pPr>
              <a:lnSpc>
                <a:spcPct val="100000"/>
              </a:lnSpc>
              <a:spcBef>
                <a:spcPts val="0"/>
              </a:spcBef>
              <a:spcAft>
                <a:spcPts val="600"/>
              </a:spcAft>
              <a:buFontTx/>
              <a:buChar char="-"/>
            </a:pP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7" name="Content Placeholder 6">
            <a:extLst>
              <a:ext uri="{FF2B5EF4-FFF2-40B4-BE49-F238E27FC236}">
                <a16:creationId xmlns:a16="http://schemas.microsoft.com/office/drawing/2014/main" id="{24371902-CC89-4BB8-8BD2-AA7AEF6E135C}"/>
              </a:ext>
            </a:extLst>
          </p:cNvPr>
          <p:cNvSpPr>
            <a:spLocks noGrp="1"/>
          </p:cNvSpPr>
          <p:nvPr>
            <p:ph sz="half" idx="10"/>
          </p:nvPr>
        </p:nvSpPr>
        <p:spPr>
          <a:xfrm>
            <a:off x="4648200" y="1017815"/>
            <a:ext cx="4406900" cy="4989285"/>
          </a:xfrm>
          <a:ln w="73025">
            <a:solidFill>
              <a:schemeClr val="accent2">
                <a:lumMod val="75000"/>
              </a:schemeClr>
            </a:solidFill>
          </a:ln>
        </p:spPr>
        <p:txBody>
          <a:bodyPr>
            <a:noAutofit/>
          </a:bodyPr>
          <a:lstStyle/>
          <a:p>
            <a:pPr marL="0" indent="0" algn="ctr">
              <a:buNone/>
            </a:pPr>
            <a:r>
              <a:rPr lang="en-US" sz="2400" b="1" u="sng" dirty="0">
                <a:latin typeface="Arial" panose="020B0604020202020204" pitchFamily="34" charset="0"/>
                <a:cs typeface="Arial" panose="020B0604020202020204" pitchFamily="34" charset="0"/>
              </a:rPr>
              <a:t>DocuSign</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Utilizes DocuSign server</a:t>
            </a:r>
          </a:p>
          <a:p>
            <a:pPr>
              <a:lnSpc>
                <a:spcPct val="100000"/>
              </a:lnSpc>
              <a:spcBef>
                <a:spcPts val="0"/>
              </a:spcBef>
              <a:spcAft>
                <a:spcPts val="600"/>
              </a:spcAft>
              <a:buFontTx/>
              <a:buChar char="-"/>
            </a:pPr>
            <a:r>
              <a:rPr lang="en-US" sz="2000" dirty="0">
                <a:effectLst/>
                <a:latin typeface="Arial" panose="020B0604020202020204" pitchFamily="34" charset="0"/>
                <a:ea typeface="Calibri" panose="020F0502020204030204" pitchFamily="34" charset="0"/>
              </a:rPr>
              <a:t>Requires a waiver of HIPAA Authorization to disclose name and email address of prospective subjects to DocuSign</a:t>
            </a:r>
            <a:endParaRPr lang="en-US" sz="2000" dirty="0">
              <a:latin typeface="Arial" panose="020B0604020202020204" pitchFamily="34" charset="0"/>
              <a:cs typeface="Arial" panose="020B0604020202020204" pitchFamily="34" charset="0"/>
            </a:endParaRP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Two types of envelopes (21 CFR 11 compliant or not)</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Study team, but not subject, needs access to VA network</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Administered by the Identity &amp; Access Management (IAM) Team</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Request ORD to use</a:t>
            </a:r>
          </a:p>
          <a:p>
            <a:pPr>
              <a:lnSpc>
                <a:spcPct val="100000"/>
              </a:lnSpc>
              <a:spcBef>
                <a:spcPts val="0"/>
              </a:spcBef>
              <a:spcAft>
                <a:spcPts val="600"/>
              </a:spcAft>
              <a:buFontTx/>
              <a:buChar char="-"/>
            </a:pPr>
            <a:r>
              <a:rPr lang="en-US" sz="2000" dirty="0">
                <a:latin typeface="Arial" panose="020B0604020202020204" pitchFamily="34" charset="0"/>
                <a:cs typeface="Arial" panose="020B0604020202020204" pitchFamily="34" charset="0"/>
              </a:rPr>
              <a:t>Currently no cost to study team</a:t>
            </a:r>
          </a:p>
        </p:txBody>
      </p:sp>
    </p:spTree>
    <p:extLst>
      <p:ext uri="{BB962C8B-B14F-4D97-AF65-F5344CB8AC3E}">
        <p14:creationId xmlns:p14="http://schemas.microsoft.com/office/powerpoint/2010/main" val="28671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a:bodyPr>
          <a:lstStyle/>
          <a:p>
            <a:r>
              <a:rPr lang="en-US" dirty="0" err="1">
                <a:latin typeface="Arial" panose="020B0604020202020204" pitchFamily="34" charset="0"/>
                <a:cs typeface="Arial" panose="020B0604020202020204" pitchFamily="34" charset="0"/>
              </a:rPr>
              <a:t>iMedConsent</a:t>
            </a:r>
            <a:r>
              <a:rPr lang="en-US" dirty="0">
                <a:latin typeface="Arial" panose="020B0604020202020204" pitchFamily="34" charset="0"/>
                <a:cs typeface="Arial" panose="020B0604020202020204" pitchFamily="34" charset="0"/>
              </a:rPr>
              <a:t> Web for VA Research</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14</a:t>
            </a:fld>
            <a:endParaRPr lang="en-US" dirty="0"/>
          </a:p>
        </p:txBody>
      </p:sp>
      <p:sp>
        <p:nvSpPr>
          <p:cNvPr id="6" name="Content Placeholder 5">
            <a:extLst>
              <a:ext uri="{FF2B5EF4-FFF2-40B4-BE49-F238E27FC236}">
                <a16:creationId xmlns:a16="http://schemas.microsoft.com/office/drawing/2014/main" id="{66116C06-2962-4ABF-8815-620AA09C4535}"/>
              </a:ext>
            </a:extLst>
          </p:cNvPr>
          <p:cNvSpPr>
            <a:spLocks noGrp="1"/>
          </p:cNvSpPr>
          <p:nvPr>
            <p:ph idx="1"/>
          </p:nvPr>
        </p:nvSpPr>
        <p:spPr>
          <a:xfrm>
            <a:off x="314325" y="1038964"/>
            <a:ext cx="7886700" cy="2842229"/>
          </a:xfrm>
        </p:spPr>
        <p:txBody>
          <a:bodyPr>
            <a:normAutofit/>
          </a:bodyPr>
          <a:lstStyle/>
          <a:p>
            <a:r>
              <a:rPr lang="en-US" dirty="0" err="1">
                <a:latin typeface="Arial" panose="020B0604020202020204" pitchFamily="34" charset="0"/>
                <a:cs typeface="Arial" panose="020B0604020202020204" pitchFamily="34" charset="0"/>
              </a:rPr>
              <a:t>iMedConsent</a:t>
            </a:r>
            <a:r>
              <a:rPr lang="en-US" dirty="0">
                <a:latin typeface="Arial" panose="020B0604020202020204" pitchFamily="34" charset="0"/>
                <a:cs typeface="Arial" panose="020B0604020202020204" pitchFamily="34" charset="0"/>
              </a:rPr>
              <a:t> Legacy → Web</a:t>
            </a: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u="sng" dirty="0" err="1">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iMedConsent</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 Web Home (va.gov)</a:t>
            </a:r>
            <a:endPar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lvl="1">
              <a:buFont typeface="Wingdings" panose="05000000000000000000" pitchFamily="2" charset="2"/>
              <a:buChar char="Ø"/>
            </a:pP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Online Training - </a:t>
            </a:r>
            <a:r>
              <a:rPr lang="en-US" u="sng" dirty="0" err="1">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iMedConsent</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 Web (va.gov)</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p>
          <a:p>
            <a:pPr lvl="2"/>
            <a:r>
              <a:rPr lang="en-US" sz="2000" u="sng" dirty="0" err="1">
                <a:solidFill>
                  <a:srgbClr val="891228"/>
                </a:solidFill>
                <a:effectLst/>
                <a:latin typeface="Arial" panose="020B0604020202020204" pitchFamily="34" charset="0"/>
                <a:ea typeface="Calibri" panose="020F0502020204030204" pitchFamily="34" charset="0"/>
                <a:cs typeface="Arial" panose="020B0604020202020204" pitchFamily="34" charset="0"/>
                <a:hlinkClick r:id="rId5"/>
              </a:rPr>
              <a:t>iMedConsent</a:t>
            </a:r>
            <a:r>
              <a:rPr lang="en-US" sz="2000" u="sng" dirty="0">
                <a:solidFill>
                  <a:srgbClr val="891228"/>
                </a:solidFill>
                <a:effectLst/>
                <a:latin typeface="Arial" panose="020B0604020202020204" pitchFamily="34" charset="0"/>
                <a:ea typeface="Calibri" panose="020F0502020204030204" pitchFamily="34" charset="0"/>
                <a:cs typeface="Arial" panose="020B0604020202020204" pitchFamily="34" charset="0"/>
                <a:hlinkClick r:id="rId5"/>
              </a:rPr>
              <a:t> Web User Guide</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lvl="2"/>
            <a:r>
              <a:rPr lang="en-US" sz="2000" u="sng" dirty="0">
                <a:solidFill>
                  <a:srgbClr val="891228"/>
                </a:solidFill>
                <a:effectLst/>
                <a:latin typeface="Arial" panose="020B0604020202020204" pitchFamily="34" charset="0"/>
                <a:ea typeface="Calibri" panose="020F0502020204030204" pitchFamily="34" charset="0"/>
                <a:cs typeface="Arial" panose="020B0604020202020204" pitchFamily="34" charset="0"/>
                <a:hlinkClick r:id="rId6"/>
              </a:rPr>
              <a:t>Video demonstration of </a:t>
            </a:r>
            <a:r>
              <a:rPr lang="en-US" sz="2000" u="sng" dirty="0" err="1">
                <a:solidFill>
                  <a:srgbClr val="891228"/>
                </a:solidFill>
                <a:effectLst/>
                <a:latin typeface="Arial" panose="020B0604020202020204" pitchFamily="34" charset="0"/>
                <a:ea typeface="Calibri" panose="020F0502020204030204" pitchFamily="34" charset="0"/>
                <a:cs typeface="Arial" panose="020B0604020202020204" pitchFamily="34" charset="0"/>
                <a:hlinkClick r:id="rId6"/>
              </a:rPr>
              <a:t>iMedConsent</a:t>
            </a:r>
            <a:r>
              <a:rPr lang="en-US" sz="2000" u="sng" dirty="0">
                <a:solidFill>
                  <a:srgbClr val="891228"/>
                </a:solidFill>
                <a:effectLst/>
                <a:latin typeface="Arial" panose="020B0604020202020204" pitchFamily="34" charset="0"/>
                <a:ea typeface="Calibri" panose="020F0502020204030204" pitchFamily="34" charset="0"/>
                <a:cs typeface="Arial" panose="020B0604020202020204" pitchFamily="34" charset="0"/>
                <a:hlinkClick r:id="rId6"/>
              </a:rPr>
              <a:t> Web</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lvl="2"/>
            <a:r>
              <a:rPr lang="en-US" sz="2000" u="sng" dirty="0" err="1">
                <a:solidFill>
                  <a:srgbClr val="891228"/>
                </a:solidFill>
                <a:effectLst/>
                <a:latin typeface="Arial" panose="020B0604020202020204" pitchFamily="34" charset="0"/>
                <a:ea typeface="Calibri" panose="020F0502020204030204" pitchFamily="34" charset="0"/>
                <a:cs typeface="Arial" panose="020B0604020202020204" pitchFamily="34" charset="0"/>
                <a:hlinkClick r:id="rId7"/>
              </a:rPr>
              <a:t>iMedConsent</a:t>
            </a:r>
            <a:r>
              <a:rPr lang="en-US" sz="2000" u="sng" dirty="0">
                <a:solidFill>
                  <a:srgbClr val="891228"/>
                </a:solidFill>
                <a:effectLst/>
                <a:latin typeface="Arial" panose="020B0604020202020204" pitchFamily="34" charset="0"/>
                <a:ea typeface="Calibri" panose="020F0502020204030204" pitchFamily="34" charset="0"/>
                <a:cs typeface="Arial" panose="020B0604020202020204" pitchFamily="34" charset="0"/>
                <a:hlinkClick r:id="rId7"/>
              </a:rPr>
              <a:t> Web Tri-Fold</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914400" lvl="2" indent="0">
              <a:buNone/>
            </a:pPr>
            <a:endPar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457200" lvl="1" indent="0">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endParaRPr lang="en-US" dirty="0"/>
          </a:p>
        </p:txBody>
      </p:sp>
      <p:sp>
        <p:nvSpPr>
          <p:cNvPr id="5" name="Content Placeholder 5">
            <a:extLst>
              <a:ext uri="{FF2B5EF4-FFF2-40B4-BE49-F238E27FC236}">
                <a16:creationId xmlns:a16="http://schemas.microsoft.com/office/drawing/2014/main" id="{D8BA3CCF-1D15-4999-A5BC-1F4278716602}"/>
              </a:ext>
            </a:extLst>
          </p:cNvPr>
          <p:cNvSpPr txBox="1">
            <a:spLocks/>
          </p:cNvSpPr>
          <p:nvPr/>
        </p:nvSpPr>
        <p:spPr>
          <a:xfrm>
            <a:off x="277749" y="3322033"/>
            <a:ext cx="8515350" cy="502405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sz="16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to start using </a:t>
            </a:r>
            <a:r>
              <a:rPr lang="en-US" dirty="0" err="1">
                <a:latin typeface="Arial" panose="020B0604020202020204" pitchFamily="34" charset="0"/>
                <a:cs typeface="Arial" panose="020B0604020202020204" pitchFamily="34" charset="0"/>
              </a:rPr>
              <a:t>iMedConsent</a:t>
            </a:r>
            <a:r>
              <a:rPr lang="en-US" dirty="0">
                <a:latin typeface="Arial" panose="020B0604020202020204" pitchFamily="34" charset="0"/>
                <a:cs typeface="Arial" panose="020B0604020202020204" pitchFamily="34" charset="0"/>
              </a:rPr>
              <a:t> for VA Research?</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Identify the </a:t>
            </a:r>
            <a:r>
              <a:rPr lang="en-US" dirty="0" err="1">
                <a:latin typeface="Arial" panose="020B0604020202020204" pitchFamily="34" charset="0"/>
                <a:cs typeface="Arial" panose="020B0604020202020204" pitchFamily="34" charset="0"/>
              </a:rPr>
              <a:t>iMedConsent</a:t>
            </a:r>
            <a:r>
              <a:rPr lang="en-US" dirty="0">
                <a:latin typeface="Arial" panose="020B0604020202020204" pitchFamily="34" charset="0"/>
                <a:cs typeface="Arial" panose="020B0604020202020204" pitchFamily="34" charset="0"/>
              </a:rPr>
              <a:t> Administrator (e.g. Clinical Application Coordinator):  </a:t>
            </a:r>
            <a:r>
              <a:rPr lang="en-US" u="sng" dirty="0">
                <a:solidFill>
                  <a:srgbClr val="1F3864"/>
                </a:solidFill>
                <a:latin typeface="Arial" panose="020B0604020202020204" pitchFamily="34" charset="0"/>
                <a:ea typeface="Times New Roman" panose="02020603050405020304" pitchFamily="18" charset="0"/>
                <a:cs typeface="Arial" panose="020B0604020202020204" pitchFamily="34" charset="0"/>
                <a:hlinkClick r:id="rId8"/>
              </a:rPr>
              <a:t>local </a:t>
            </a:r>
            <a:r>
              <a:rPr lang="en-US" u="sng" dirty="0" err="1">
                <a:solidFill>
                  <a:srgbClr val="1F3864"/>
                </a:solidFill>
                <a:latin typeface="Arial" panose="020B0604020202020204" pitchFamily="34" charset="0"/>
                <a:ea typeface="Times New Roman" panose="02020603050405020304" pitchFamily="18" charset="0"/>
                <a:cs typeface="Arial" panose="020B0604020202020204" pitchFamily="34" charset="0"/>
                <a:hlinkClick r:id="rId8"/>
              </a:rPr>
              <a:t>iMedConsent</a:t>
            </a:r>
            <a:r>
              <a:rPr lang="en-US" u="sng" dirty="0">
                <a:solidFill>
                  <a:srgbClr val="1F3864"/>
                </a:solidFill>
                <a:latin typeface="Arial" panose="020B0604020202020204" pitchFamily="34" charset="0"/>
                <a:ea typeface="Times New Roman" panose="02020603050405020304" pitchFamily="18" charset="0"/>
                <a:cs typeface="Arial" panose="020B0604020202020204" pitchFamily="34" charset="0"/>
                <a:hlinkClick r:id="rId8"/>
              </a:rPr>
              <a:t> Web Facility Administrators</a:t>
            </a:r>
            <a:endParaRPr lang="en-US" dirty="0">
              <a:solidFill>
                <a:srgbClr val="1F3864"/>
              </a:solidFill>
              <a:latin typeface="Arial" panose="020B0604020202020204" pitchFamily="34" charset="0"/>
              <a:ea typeface="Calibri" panose="020F0502020204030204" pitchFamily="34" charset="0"/>
              <a:cs typeface="Arial" panose="020B0604020202020204" pitchFamily="34" charset="0"/>
            </a:endParaRP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Develop a local administrative process connecting study team, IRB Administrator, and </a:t>
            </a:r>
            <a:r>
              <a:rPr lang="en-US" dirty="0" err="1">
                <a:latin typeface="Arial" panose="020B0604020202020204" pitchFamily="34" charset="0"/>
                <a:cs typeface="Arial" panose="020B0604020202020204" pitchFamily="34" charset="0"/>
              </a:rPr>
              <a:t>iMedConsent</a:t>
            </a:r>
            <a:r>
              <a:rPr lang="en-US" dirty="0">
                <a:latin typeface="Arial" panose="020B0604020202020204" pitchFamily="34" charset="0"/>
                <a:cs typeface="Arial" panose="020B0604020202020204" pitchFamily="34" charset="0"/>
              </a:rPr>
              <a:t> Administrator (upon study initiation and for amendments)</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17124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FCFF-2CBD-421C-8DD0-A8E2B8F93B18}"/>
              </a:ext>
            </a:extLst>
          </p:cNvPr>
          <p:cNvSpPr>
            <a:spLocks noGrp="1"/>
          </p:cNvSpPr>
          <p:nvPr>
            <p:ph type="title"/>
          </p:nvPr>
        </p:nvSpPr>
        <p:spPr>
          <a:xfrm>
            <a:off x="0" y="273418"/>
            <a:ext cx="9070848" cy="752929"/>
          </a:xfrm>
        </p:spPr>
        <p:txBody>
          <a:bodyPr>
            <a:normAutofit fontScale="90000"/>
          </a:bodyPr>
          <a:lstStyle/>
          <a:p>
            <a:r>
              <a:rPr lang="en-US" dirty="0"/>
              <a:t>Demo: Using </a:t>
            </a:r>
            <a:r>
              <a:rPr lang="en-US" dirty="0" err="1"/>
              <a:t>iMedConsent</a:t>
            </a:r>
            <a:br>
              <a:rPr lang="en-US" dirty="0"/>
            </a:br>
            <a:endParaRPr lang="en-US" dirty="0"/>
          </a:p>
        </p:txBody>
      </p:sp>
      <p:sp>
        <p:nvSpPr>
          <p:cNvPr id="4" name="Slide Number Placeholder 3">
            <a:extLst>
              <a:ext uri="{FF2B5EF4-FFF2-40B4-BE49-F238E27FC236}">
                <a16:creationId xmlns:a16="http://schemas.microsoft.com/office/drawing/2014/main" id="{0930092B-D58A-464C-909F-71CFD081DF1C}"/>
              </a:ext>
            </a:extLst>
          </p:cNvPr>
          <p:cNvSpPr>
            <a:spLocks noGrp="1"/>
          </p:cNvSpPr>
          <p:nvPr>
            <p:ph type="sldNum" sz="quarter" idx="12"/>
          </p:nvPr>
        </p:nvSpPr>
        <p:spPr/>
        <p:txBody>
          <a:bodyPr/>
          <a:lstStyle/>
          <a:p>
            <a:fld id="{670A9334-4E67-F94F-A05E-0CE8B74A054E}" type="slidenum">
              <a:rPr lang="en-US" smtClean="0"/>
              <a:t>15</a:t>
            </a:fld>
            <a:endParaRPr lang="en-US" dirty="0"/>
          </a:p>
        </p:txBody>
      </p:sp>
      <p:pic>
        <p:nvPicPr>
          <p:cNvPr id="1026" name="Picture 2" descr="See the source image">
            <a:extLst>
              <a:ext uri="{FF2B5EF4-FFF2-40B4-BE49-F238E27FC236}">
                <a16:creationId xmlns:a16="http://schemas.microsoft.com/office/drawing/2014/main" id="{02FA1D9C-BE56-4DE1-A440-B8DA88338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86" y="1954754"/>
            <a:ext cx="6667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A6A70F-D495-4366-BF56-759BD959576A}"/>
              </a:ext>
            </a:extLst>
          </p:cNvPr>
          <p:cNvSpPr txBox="1"/>
          <p:nvPr/>
        </p:nvSpPr>
        <p:spPr>
          <a:xfrm>
            <a:off x="-585498" y="859798"/>
            <a:ext cx="9464322" cy="1107996"/>
          </a:xfrm>
          <a:prstGeom prst="rect">
            <a:avLst/>
          </a:prstGeom>
          <a:noFill/>
        </p:spPr>
        <p:txBody>
          <a:bodyPr wrap="none" rtlCol="0">
            <a:spAutoFit/>
          </a:bodyPr>
          <a:lstStyle/>
          <a:p>
            <a:pPr>
              <a:spcBef>
                <a:spcPts val="0"/>
              </a:spcBef>
              <a:spcAft>
                <a:spcPts val="0"/>
              </a:spcAft>
            </a:pPr>
            <a:endParaRPr lang="en-US" sz="2200" dirty="0">
              <a:effectLst/>
              <a:latin typeface="Arial" panose="020B0604020202020204" pitchFamily="34" charset="0"/>
              <a:cs typeface="Arial" panose="020B0604020202020204" pitchFamily="34" charset="0"/>
            </a:endParaRPr>
          </a:p>
          <a:p>
            <a:pPr marR="0" lvl="2" fontAlgn="ctr">
              <a:spcBef>
                <a:spcPts val="0"/>
              </a:spcBef>
              <a:spcAft>
                <a:spcPts val="0"/>
              </a:spcAft>
              <a:buSzPts val="1000"/>
              <a:tabLst>
                <a:tab pos="13716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By Janet Fawcett, PhD, Research Methodologist, Phoenix VAHCS</a:t>
            </a:r>
            <a:r>
              <a:rPr lang="en-US" sz="2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812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AB45-DB38-4000-84BD-C6CE35D68461}"/>
              </a:ext>
            </a:extLst>
          </p:cNvPr>
          <p:cNvSpPr>
            <a:spLocks noGrp="1"/>
          </p:cNvSpPr>
          <p:nvPr>
            <p:ph type="title"/>
          </p:nvPr>
        </p:nvSpPr>
        <p:spPr/>
        <p:txBody>
          <a:bodyPr/>
          <a:lstStyle/>
          <a:p>
            <a:r>
              <a:rPr lang="en-US" dirty="0" err="1"/>
              <a:t>iMedConsent</a:t>
            </a:r>
            <a:r>
              <a:rPr lang="en-US" dirty="0"/>
              <a:t> Web - CPRS</a:t>
            </a:r>
          </a:p>
        </p:txBody>
      </p:sp>
      <p:sp>
        <p:nvSpPr>
          <p:cNvPr id="3" name="Slide Number Placeholder 2">
            <a:extLst>
              <a:ext uri="{FF2B5EF4-FFF2-40B4-BE49-F238E27FC236}">
                <a16:creationId xmlns:a16="http://schemas.microsoft.com/office/drawing/2014/main" id="{804D82C8-1CF0-4761-90E1-A157F4F469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D749C682-8C02-4CB5-BE95-10D075C39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865" y="872671"/>
            <a:ext cx="6358270" cy="5222546"/>
          </a:xfrm>
          <a:prstGeom prst="rect">
            <a:avLst/>
          </a:prstGeom>
        </p:spPr>
      </p:pic>
    </p:spTree>
    <p:extLst>
      <p:ext uri="{BB962C8B-B14F-4D97-AF65-F5344CB8AC3E}">
        <p14:creationId xmlns:p14="http://schemas.microsoft.com/office/powerpoint/2010/main" val="336236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DEAC-4D53-4946-AA53-DBAA5C8304CC}"/>
              </a:ext>
            </a:extLst>
          </p:cNvPr>
          <p:cNvSpPr>
            <a:spLocks noGrp="1"/>
          </p:cNvSpPr>
          <p:nvPr>
            <p:ph type="title"/>
          </p:nvPr>
        </p:nvSpPr>
        <p:spPr/>
        <p:txBody>
          <a:bodyPr/>
          <a:lstStyle/>
          <a:p>
            <a:r>
              <a:rPr lang="en-US" dirty="0" err="1"/>
              <a:t>iMedConsent</a:t>
            </a:r>
            <a:r>
              <a:rPr lang="en-US" dirty="0"/>
              <a:t> Demo</a:t>
            </a:r>
          </a:p>
        </p:txBody>
      </p:sp>
      <p:sp>
        <p:nvSpPr>
          <p:cNvPr id="3" name="Slide Number Placeholder 2">
            <a:extLst>
              <a:ext uri="{FF2B5EF4-FFF2-40B4-BE49-F238E27FC236}">
                <a16:creationId xmlns:a16="http://schemas.microsoft.com/office/drawing/2014/main" id="{D5A0E3BB-1A9B-4AF0-8C77-6E3E9EF2E0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6747EF25-A93D-47FA-8390-B099C5386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1236133"/>
            <a:ext cx="6578600" cy="438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7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7CB0-81F8-4832-ACA7-4E7C64A7BD85}"/>
              </a:ext>
            </a:extLst>
          </p:cNvPr>
          <p:cNvSpPr>
            <a:spLocks noGrp="1"/>
          </p:cNvSpPr>
          <p:nvPr>
            <p:ph type="title"/>
          </p:nvPr>
        </p:nvSpPr>
        <p:spPr/>
        <p:txBody>
          <a:bodyPr/>
          <a:lstStyle/>
          <a:p>
            <a:r>
              <a:rPr lang="en-US" dirty="0" err="1"/>
              <a:t>iMedConsent</a:t>
            </a:r>
            <a:r>
              <a:rPr lang="en-US" dirty="0"/>
              <a:t> Web - CPRS</a:t>
            </a:r>
          </a:p>
        </p:txBody>
      </p:sp>
      <p:sp>
        <p:nvSpPr>
          <p:cNvPr id="3" name="Slide Number Placeholder 2">
            <a:extLst>
              <a:ext uri="{FF2B5EF4-FFF2-40B4-BE49-F238E27FC236}">
                <a16:creationId xmlns:a16="http://schemas.microsoft.com/office/drawing/2014/main" id="{B4698F34-4FD0-4F64-9DCA-F699A63AC9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id="{4567CA50-9AAD-44CD-85A9-8AC64E38AA5E}"/>
              </a:ext>
            </a:extLst>
          </p:cNvPr>
          <p:cNvPicPr>
            <a:picLocks noChangeAspect="1"/>
          </p:cNvPicPr>
          <p:nvPr/>
        </p:nvPicPr>
        <p:blipFill rotWithShape="1">
          <a:blip r:embed="rId3">
            <a:extLst>
              <a:ext uri="{28A0092B-C50C-407E-A947-70E740481C1C}">
                <a14:useLocalDpi xmlns:a14="http://schemas.microsoft.com/office/drawing/2010/main" val="0"/>
              </a:ext>
            </a:extLst>
          </a:blip>
          <a:srcRect t="4497" b="21860"/>
          <a:stretch/>
        </p:blipFill>
        <p:spPr>
          <a:xfrm>
            <a:off x="1689980" y="967563"/>
            <a:ext cx="5764040" cy="5050465"/>
          </a:xfrm>
          <a:prstGeom prst="rect">
            <a:avLst/>
          </a:prstGeom>
        </p:spPr>
      </p:pic>
    </p:spTree>
    <p:extLst>
      <p:ext uri="{BB962C8B-B14F-4D97-AF65-F5344CB8AC3E}">
        <p14:creationId xmlns:p14="http://schemas.microsoft.com/office/powerpoint/2010/main" val="199055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223A-613A-47FF-A133-57AF5442D4A9}"/>
              </a:ext>
            </a:extLst>
          </p:cNvPr>
          <p:cNvSpPr>
            <a:spLocks noGrp="1"/>
          </p:cNvSpPr>
          <p:nvPr>
            <p:ph type="title"/>
          </p:nvPr>
        </p:nvSpPr>
        <p:spPr/>
        <p:txBody>
          <a:bodyPr/>
          <a:lstStyle/>
          <a:p>
            <a:r>
              <a:rPr lang="en-US" dirty="0" err="1"/>
              <a:t>iMedConsent</a:t>
            </a:r>
            <a:r>
              <a:rPr lang="en-US" dirty="0"/>
              <a:t> Web – </a:t>
            </a:r>
            <a:r>
              <a:rPr lang="en-US" dirty="0" err="1"/>
              <a:t>VistA</a:t>
            </a:r>
            <a:r>
              <a:rPr lang="en-US" dirty="0"/>
              <a:t> Imaging</a:t>
            </a:r>
          </a:p>
        </p:txBody>
      </p:sp>
      <p:sp>
        <p:nvSpPr>
          <p:cNvPr id="3" name="Slide Number Placeholder 2">
            <a:extLst>
              <a:ext uri="{FF2B5EF4-FFF2-40B4-BE49-F238E27FC236}">
                <a16:creationId xmlns:a16="http://schemas.microsoft.com/office/drawing/2014/main" id="{07F2719B-60FE-4AB1-97E7-068E682213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FB176B85-62E2-490F-A954-A2502FE96090}"/>
              </a:ext>
            </a:extLst>
          </p:cNvPr>
          <p:cNvPicPr>
            <a:picLocks noChangeAspect="1"/>
          </p:cNvPicPr>
          <p:nvPr/>
        </p:nvPicPr>
        <p:blipFill rotWithShape="1">
          <a:blip r:embed="rId2">
            <a:extLst>
              <a:ext uri="{28A0092B-C50C-407E-A947-70E740481C1C}">
                <a14:useLocalDpi xmlns:a14="http://schemas.microsoft.com/office/drawing/2010/main" val="0"/>
              </a:ext>
            </a:extLst>
          </a:blip>
          <a:srcRect t="2252" b="13756"/>
          <a:stretch/>
        </p:blipFill>
        <p:spPr>
          <a:xfrm>
            <a:off x="1233021" y="1180614"/>
            <a:ext cx="6677957" cy="4496771"/>
          </a:xfrm>
          <a:prstGeom prst="rect">
            <a:avLst/>
          </a:prstGeom>
        </p:spPr>
      </p:pic>
    </p:spTree>
    <p:extLst>
      <p:ext uri="{BB962C8B-B14F-4D97-AF65-F5344CB8AC3E}">
        <p14:creationId xmlns:p14="http://schemas.microsoft.com/office/powerpoint/2010/main" val="285170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A54B-8FF5-D54F-A346-3B64479847CE}"/>
              </a:ext>
            </a:extLst>
          </p:cNvPr>
          <p:cNvSpPr>
            <a:spLocks noGrp="1"/>
          </p:cNvSpPr>
          <p:nvPr>
            <p:ph type="ctrTitle"/>
          </p:nvPr>
        </p:nvSpPr>
        <p:spPr/>
        <p:txBody>
          <a:bodyPr>
            <a:normAutofit/>
          </a:bodyPr>
          <a:lstStyle/>
          <a:p>
            <a:r>
              <a:rPr lang="en-US" sz="3600" dirty="0">
                <a:effectLst/>
                <a:latin typeface="Arial" panose="020B0604020202020204" pitchFamily="34" charset="0"/>
                <a:ea typeface="Calibri" panose="020F0502020204030204" pitchFamily="34" charset="0"/>
              </a:rPr>
              <a:t>Electronic Documentation </a:t>
            </a:r>
            <a:br>
              <a:rPr lang="en-US" sz="3600" dirty="0">
                <a:effectLst/>
                <a:latin typeface="Arial" panose="020B0604020202020204" pitchFamily="34" charset="0"/>
                <a:ea typeface="Calibri" panose="020F0502020204030204" pitchFamily="34" charset="0"/>
              </a:rPr>
            </a:br>
            <a:r>
              <a:rPr lang="en-US" sz="3600" dirty="0">
                <a:effectLst/>
                <a:latin typeface="Arial" panose="020B0604020202020204" pitchFamily="34" charset="0"/>
                <a:ea typeface="Calibri" panose="020F0502020204030204" pitchFamily="34" charset="0"/>
              </a:rPr>
              <a:t>of Written Informed Consent</a:t>
            </a:r>
            <a:endParaRPr lang="en-US" sz="3600" dirty="0"/>
          </a:p>
        </p:txBody>
      </p:sp>
      <p:sp>
        <p:nvSpPr>
          <p:cNvPr id="4" name="Text Placeholder 3">
            <a:extLst>
              <a:ext uri="{FF2B5EF4-FFF2-40B4-BE49-F238E27FC236}">
                <a16:creationId xmlns:a16="http://schemas.microsoft.com/office/drawing/2014/main" id="{1A4461CC-FBFE-1F4E-8520-7254AA49086A}"/>
              </a:ext>
            </a:extLst>
          </p:cNvPr>
          <p:cNvSpPr>
            <a:spLocks noGrp="1"/>
          </p:cNvSpPr>
          <p:nvPr>
            <p:ph type="body" sz="quarter" idx="10"/>
          </p:nvPr>
        </p:nvSpPr>
        <p:spPr>
          <a:xfrm>
            <a:off x="1143000" y="4327301"/>
            <a:ext cx="6858000" cy="1454376"/>
          </a:xfrm>
        </p:spPr>
        <p:txBody>
          <a:bodyPr>
            <a:normAutofit fontScale="92500" lnSpcReduction="20000"/>
          </a:bodyPr>
          <a:lstStyle/>
          <a:p>
            <a:r>
              <a:rPr lang="en-US" sz="2600" dirty="0">
                <a:latin typeface="Arial" panose="020B0604020202020204" pitchFamily="34" charset="0"/>
                <a:cs typeface="Arial" panose="020B0604020202020204" pitchFamily="34" charset="0"/>
              </a:rPr>
              <a:t>Erica Aulik, Nigel Clarke, Janet Fawcett, </a:t>
            </a:r>
          </a:p>
          <a:p>
            <a:r>
              <a:rPr lang="en-US" sz="2600" dirty="0">
                <a:latin typeface="Arial" panose="020B0604020202020204" pitchFamily="34" charset="0"/>
                <a:cs typeface="Arial" panose="020B0604020202020204" pitchFamily="34" charset="0"/>
              </a:rPr>
              <a:t>Paska Permana, April Primous</a:t>
            </a:r>
          </a:p>
          <a:p>
            <a:endParaRPr lang="en-US" dirty="0"/>
          </a:p>
          <a:p>
            <a:endParaRPr lang="en-US" dirty="0"/>
          </a:p>
          <a:p>
            <a:r>
              <a:rPr lang="en-US" dirty="0">
                <a:latin typeface="Arial" panose="020B0604020202020204" pitchFamily="34" charset="0"/>
                <a:cs typeface="Arial" panose="020B0604020202020204" pitchFamily="34" charset="0"/>
              </a:rPr>
              <a:t>Office of Research Protections, Policy, and Education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October 14, 2021</a:t>
            </a:r>
          </a:p>
        </p:txBody>
      </p:sp>
      <p:sp>
        <p:nvSpPr>
          <p:cNvPr id="5" name="TextBox 4">
            <a:extLst>
              <a:ext uri="{FF2B5EF4-FFF2-40B4-BE49-F238E27FC236}">
                <a16:creationId xmlns:a16="http://schemas.microsoft.com/office/drawing/2014/main" id="{2073BE01-896A-44FB-A9DA-44E0623918EF}"/>
              </a:ext>
            </a:extLst>
          </p:cNvPr>
          <p:cNvSpPr txBox="1"/>
          <p:nvPr/>
        </p:nvSpPr>
        <p:spPr>
          <a:xfrm>
            <a:off x="5889171" y="1266949"/>
            <a:ext cx="2918498"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Dial in: 1 – 404 – 397 – 1596</a:t>
            </a:r>
          </a:p>
          <a:p>
            <a:pPr lvl="0"/>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Access Code: </a:t>
            </a:r>
            <a:r>
              <a:rPr lang="en-US" sz="1400" b="0" i="0" dirty="0">
                <a:solidFill>
                  <a:srgbClr val="000000"/>
                </a:solidFill>
                <a:effectLst/>
                <a:latin typeface="ciscosansttregular"/>
              </a:rPr>
              <a:t>2760 - 552 -9675</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in SharePoint Link “Q&amp;A” Tab</a:t>
            </a:r>
          </a:p>
        </p:txBody>
      </p:sp>
    </p:spTree>
    <p:extLst>
      <p:ext uri="{BB962C8B-B14F-4D97-AF65-F5344CB8AC3E}">
        <p14:creationId xmlns:p14="http://schemas.microsoft.com/office/powerpoint/2010/main" val="3458099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a:bodyPr>
          <a:lstStyle/>
          <a:p>
            <a:r>
              <a:rPr lang="en-US" dirty="0">
                <a:latin typeface="Arial" panose="020B0604020202020204" pitchFamily="34" charset="0"/>
                <a:cs typeface="Arial" panose="020B0604020202020204" pitchFamily="34" charset="0"/>
              </a:rPr>
              <a:t>DocuSign for VA Research</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20</a:t>
            </a:fld>
            <a:endParaRPr lang="en-US" dirty="0"/>
          </a:p>
        </p:txBody>
      </p:sp>
      <p:sp>
        <p:nvSpPr>
          <p:cNvPr id="6" name="Content Placeholder 5">
            <a:extLst>
              <a:ext uri="{FF2B5EF4-FFF2-40B4-BE49-F238E27FC236}">
                <a16:creationId xmlns:a16="http://schemas.microsoft.com/office/drawing/2014/main" id="{66116C06-2962-4ABF-8815-620AA09C4535}"/>
              </a:ext>
            </a:extLst>
          </p:cNvPr>
          <p:cNvSpPr>
            <a:spLocks noGrp="1"/>
          </p:cNvSpPr>
          <p:nvPr>
            <p:ph idx="1"/>
          </p:nvPr>
        </p:nvSpPr>
        <p:spPr>
          <a:xfrm>
            <a:off x="314325" y="985838"/>
            <a:ext cx="8515351" cy="5243512"/>
          </a:xfrm>
        </p:spPr>
        <p:txBody>
          <a:bodyPr>
            <a:normAutofit/>
          </a:bodyPr>
          <a:lstStyle/>
          <a:p>
            <a:pPr>
              <a:spcAft>
                <a:spcPts val="600"/>
              </a:spcAft>
            </a:pPr>
            <a:r>
              <a:rPr lang="en-US" sz="2400" dirty="0">
                <a:latin typeface="Arial" panose="020B0604020202020204" pitchFamily="34" charset="0"/>
                <a:cs typeface="Arial" panose="020B0604020202020204" pitchFamily="34" charset="0"/>
              </a:rPr>
              <a:t>How to start using DocuSign for VA Research?</a:t>
            </a:r>
          </a:p>
          <a:p>
            <a:pPr lvl="1">
              <a:spcAft>
                <a:spcPts val="600"/>
              </a:spcAft>
              <a:buFont typeface="Wingdings" panose="05000000000000000000" pitchFamily="2" charset="2"/>
              <a:buChar char="Ø"/>
            </a:pPr>
            <a:r>
              <a:rPr lang="nn-NO" sz="2200" dirty="0">
                <a:latin typeface="Arial" panose="020B0604020202020204" pitchFamily="34" charset="0"/>
                <a:cs typeface="Arial" panose="020B0604020202020204" pitchFamily="34" charset="0"/>
              </a:rPr>
              <a:t>By Erica Aulik, Instructional Designer, ORPP&amp;E</a:t>
            </a:r>
            <a:endParaRPr lang="en-US" sz="2200" dirty="0">
              <a:latin typeface="Arial" panose="020B0604020202020204" pitchFamily="34" charset="0"/>
              <a:cs typeface="Arial" panose="020B0604020202020204" pitchFamily="34" charset="0"/>
            </a:endParaRPr>
          </a:p>
          <a:p>
            <a:pPr lvl="1">
              <a:spcAft>
                <a:spcPts val="600"/>
              </a:spcAft>
            </a:pP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Requesting use of DocuSign IC</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(website)</a:t>
            </a:r>
            <a:endPar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endParaRPr>
          </a:p>
          <a:p>
            <a:pPr lvl="1">
              <a:spcAft>
                <a:spcPts val="600"/>
              </a:spcAft>
            </a:pP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DocuSign Requests - Home (sharepoint.com)</a:t>
            </a:r>
            <a:endPar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457200" lvl="1" indent="0">
              <a:spcAft>
                <a:spcPts val="6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Arial" panose="020B0604020202020204" pitchFamily="34" charset="0"/>
                <a:cs typeface="Arial" panose="020B0604020202020204" pitchFamily="34" charset="0"/>
              </a:rPr>
              <a:t>Demo on using DocuSign</a:t>
            </a:r>
          </a:p>
          <a:p>
            <a:pPr lvl="1">
              <a:spcAft>
                <a:spcPts val="600"/>
              </a:spcAft>
              <a:buFont typeface="Wingdings" panose="05000000000000000000" pitchFamily="2" charset="2"/>
              <a:buChar char="Ø"/>
            </a:pPr>
            <a:r>
              <a:rPr lang="en-US" sz="2200" dirty="0">
                <a:effectLst/>
                <a:latin typeface="Arial" panose="020B0604020202020204" pitchFamily="34" charset="0"/>
                <a:ea typeface="Calibri" panose="020F0502020204030204" pitchFamily="34" charset="0"/>
              </a:rPr>
              <a:t>By April Primous, IT Specialist, Project Manager, DocuSign and </a:t>
            </a:r>
            <a:r>
              <a:rPr lang="en-US" sz="2200" dirty="0">
                <a:latin typeface="Arial" panose="020B0604020202020204" pitchFamily="34" charset="0"/>
                <a:ea typeface="Calibri" panose="020F0502020204030204" pitchFamily="34" charset="0"/>
              </a:rPr>
              <a:t>Nigel </a:t>
            </a:r>
            <a:r>
              <a:rPr lang="en-US" sz="2200" dirty="0">
                <a:latin typeface="Arial" panose="020B0604020202020204" pitchFamily="34" charset="0"/>
                <a:ea typeface="Calibri" panose="020F0502020204030204" pitchFamily="34" charset="0"/>
                <a:cs typeface="Arial" panose="020B0604020202020204" pitchFamily="34" charset="0"/>
              </a:rPr>
              <a:t>Clarke, Fun</a:t>
            </a:r>
            <a:r>
              <a:rPr lang="en-US" sz="2200" dirty="0">
                <a:latin typeface="Arial" panose="020B0604020202020204" pitchFamily="34" charset="0"/>
                <a:ea typeface="Calibri" panose="020F0502020204030204" pitchFamily="34" charset="0"/>
              </a:rPr>
              <a:t>ctional Analyst, Identity and Access Management (IAM)</a:t>
            </a:r>
            <a:endParaRPr lang="en-US" sz="1800" dirty="0">
              <a:effectLst/>
              <a:latin typeface="Arial" panose="020B0604020202020204" pitchFamily="34" charset="0"/>
              <a:ea typeface="Calibri" panose="020F0502020204030204" pitchFamily="34" charset="0"/>
            </a:endParaRPr>
          </a:p>
          <a:p>
            <a:pPr marL="457200" lvl="1" indent="0">
              <a:spcAft>
                <a:spcPts val="600"/>
              </a:spcAft>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457200" lvl="1" indent="0">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329058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FCFF-2CBD-421C-8DD0-A8E2B8F93B18}"/>
              </a:ext>
            </a:extLst>
          </p:cNvPr>
          <p:cNvSpPr>
            <a:spLocks noGrp="1"/>
          </p:cNvSpPr>
          <p:nvPr>
            <p:ph type="title"/>
          </p:nvPr>
        </p:nvSpPr>
        <p:spPr>
          <a:xfrm>
            <a:off x="0" y="273418"/>
            <a:ext cx="9070848" cy="752929"/>
          </a:xfrm>
        </p:spPr>
        <p:txBody>
          <a:bodyPr>
            <a:normAutofit fontScale="90000"/>
          </a:bodyPr>
          <a:lstStyle/>
          <a:p>
            <a:r>
              <a:rPr lang="en-US" dirty="0"/>
              <a:t>Demo:  Requesting DocuSign </a:t>
            </a:r>
            <a:br>
              <a:rPr lang="en-US" dirty="0"/>
            </a:br>
            <a:endParaRPr lang="en-US" dirty="0"/>
          </a:p>
        </p:txBody>
      </p:sp>
      <p:sp>
        <p:nvSpPr>
          <p:cNvPr id="4" name="Slide Number Placeholder 3">
            <a:extLst>
              <a:ext uri="{FF2B5EF4-FFF2-40B4-BE49-F238E27FC236}">
                <a16:creationId xmlns:a16="http://schemas.microsoft.com/office/drawing/2014/main" id="{0930092B-D58A-464C-909F-71CFD081DF1C}"/>
              </a:ext>
            </a:extLst>
          </p:cNvPr>
          <p:cNvSpPr>
            <a:spLocks noGrp="1"/>
          </p:cNvSpPr>
          <p:nvPr>
            <p:ph type="sldNum" sz="quarter" idx="12"/>
          </p:nvPr>
        </p:nvSpPr>
        <p:spPr/>
        <p:txBody>
          <a:bodyPr/>
          <a:lstStyle/>
          <a:p>
            <a:fld id="{670A9334-4E67-F94F-A05E-0CE8B74A054E}" type="slidenum">
              <a:rPr lang="en-US" smtClean="0"/>
              <a:t>21</a:t>
            </a:fld>
            <a:endParaRPr lang="en-US" dirty="0"/>
          </a:p>
        </p:txBody>
      </p:sp>
      <p:pic>
        <p:nvPicPr>
          <p:cNvPr id="2050" name="Picture 2" descr="See the source image">
            <a:extLst>
              <a:ext uri="{FF2B5EF4-FFF2-40B4-BE49-F238E27FC236}">
                <a16:creationId xmlns:a16="http://schemas.microsoft.com/office/drawing/2014/main" id="{E026FD14-362D-43E8-BF51-8FD7BA150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a:bodyPr>
          <a:lstStyle/>
          <a:p>
            <a:r>
              <a:rPr lang="en-US" dirty="0">
                <a:latin typeface="Arial" panose="020B0604020202020204" pitchFamily="34" charset="0"/>
                <a:cs typeface="Arial" panose="020B0604020202020204" pitchFamily="34" charset="0"/>
              </a:rPr>
              <a:t>DocuSign for VA Research - Process</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22</a:t>
            </a:fld>
            <a:endParaRPr lang="en-US" dirty="0"/>
          </a:p>
        </p:txBody>
      </p:sp>
      <p:sp>
        <p:nvSpPr>
          <p:cNvPr id="6" name="Content Placeholder 5">
            <a:extLst>
              <a:ext uri="{FF2B5EF4-FFF2-40B4-BE49-F238E27FC236}">
                <a16:creationId xmlns:a16="http://schemas.microsoft.com/office/drawing/2014/main" id="{66116C06-2962-4ABF-8815-620AA09C4535}"/>
              </a:ext>
            </a:extLst>
          </p:cNvPr>
          <p:cNvSpPr>
            <a:spLocks noGrp="1"/>
          </p:cNvSpPr>
          <p:nvPr>
            <p:ph idx="1"/>
          </p:nvPr>
        </p:nvSpPr>
        <p:spPr>
          <a:xfrm>
            <a:off x="-368302" y="891931"/>
            <a:ext cx="9197977" cy="5243512"/>
          </a:xfrm>
        </p:spPr>
        <p:txBody>
          <a:bodyPr>
            <a:noAutofit/>
          </a:bodyPr>
          <a:lstStyle/>
          <a:p>
            <a:pPr marL="914400" lvl="1" indent="-457200">
              <a:spcAft>
                <a:spcPts val="600"/>
              </a:spcAft>
              <a:buAutoNum type="arabicPeriod"/>
            </a:pPr>
            <a:r>
              <a:rPr lang="en-US" dirty="0">
                <a:latin typeface="Arial" panose="020B0604020202020204" pitchFamily="34" charset="0"/>
                <a:cs typeface="Arial" panose="020B0604020202020204" pitchFamily="34" charset="0"/>
              </a:rPr>
              <a:t>Submit Service Request (SR) on IAM DocuSign </a:t>
            </a:r>
            <a:r>
              <a:rPr lang="en-US" dirty="0">
                <a:latin typeface="Arial" panose="020B0604020202020204" pitchFamily="34" charset="0"/>
                <a:cs typeface="Arial" panose="020B0604020202020204" pitchFamily="34" charset="0"/>
                <a:hlinkClick r:id="rId3"/>
              </a:rPr>
              <a:t>eSig Playbook </a:t>
            </a:r>
            <a:r>
              <a:rPr lang="en-US" dirty="0">
                <a:latin typeface="Arial" panose="020B0604020202020204" pitchFamily="34" charset="0"/>
                <a:cs typeface="Arial" panose="020B0604020202020204" pitchFamily="34" charset="0"/>
              </a:rPr>
              <a:t>page link.</a:t>
            </a:r>
          </a:p>
          <a:p>
            <a:pPr marL="914400" lvl="1" indent="-457200">
              <a:spcAft>
                <a:spcPts val="600"/>
              </a:spcAft>
              <a:buAutoNum type="arabicPeriod"/>
            </a:pPr>
            <a:r>
              <a:rPr lang="en-US" dirty="0">
                <a:latin typeface="Arial" panose="020B0604020202020204" pitchFamily="34" charset="0"/>
                <a:cs typeface="Arial" panose="020B0604020202020204" pitchFamily="34" charset="0"/>
              </a:rPr>
              <a:t>IAM DocuSign eSig team sets initial meeting with study team POCs to review process and verify use case.</a:t>
            </a:r>
          </a:p>
          <a:p>
            <a:pPr marL="914400" lvl="1" indent="-457200">
              <a:spcAft>
                <a:spcPts val="600"/>
              </a:spcAft>
              <a:buAutoNum type="arabicPeriod"/>
            </a:pPr>
            <a:r>
              <a:rPr lang="en-US" dirty="0">
                <a:latin typeface="Arial" panose="020B0604020202020204" pitchFamily="34" charset="0"/>
                <a:cs typeface="Arial" panose="020B0604020202020204" pitchFamily="34" charset="0"/>
              </a:rPr>
              <a:t>Study teams send IRB approved forms to DocuSign team email: DocuSign SaaS service </a:t>
            </a:r>
            <a:r>
              <a:rPr lang="en-US" dirty="0">
                <a:latin typeface="Arial" panose="020B0604020202020204" pitchFamily="34" charset="0"/>
                <a:cs typeface="Arial" panose="020B0604020202020204" pitchFamily="34" charset="0"/>
                <a:hlinkClick r:id="rId4"/>
              </a:rPr>
              <a:t>IAMDocuSignPOCs@va.gov</a:t>
            </a:r>
            <a:endParaRPr lang="en-US" dirty="0">
              <a:latin typeface="Arial" panose="020B0604020202020204" pitchFamily="34" charset="0"/>
              <a:cs typeface="Arial" panose="020B0604020202020204" pitchFamily="34" charset="0"/>
            </a:endParaRPr>
          </a:p>
          <a:p>
            <a:pPr marL="914400" lvl="1" indent="-457200">
              <a:spcAft>
                <a:spcPts val="600"/>
              </a:spcAft>
              <a:buAutoNum type="arabicPeriod"/>
            </a:pPr>
            <a:r>
              <a:rPr lang="en-US" dirty="0">
                <a:latin typeface="Arial" panose="020B0604020202020204" pitchFamily="34" charset="0"/>
                <a:cs typeface="Arial" panose="020B0604020202020204" pitchFamily="34" charset="0"/>
              </a:rPr>
              <a:t>IAM DocuSign eSig team creates templates using the forms. DocuSign technical analyst will work with the team POCs to determine workflows.</a:t>
            </a:r>
          </a:p>
          <a:p>
            <a:pPr marL="914400" lvl="1" indent="-457200">
              <a:spcAft>
                <a:spcPts val="600"/>
              </a:spcAft>
              <a:buAutoNum type="arabicPeriod"/>
            </a:pPr>
            <a:r>
              <a:rPr lang="en-US" dirty="0">
                <a:latin typeface="Arial" panose="020B0604020202020204" pitchFamily="34" charset="0"/>
                <a:cs typeface="Arial" panose="020B0604020202020204" pitchFamily="34" charset="0"/>
              </a:rPr>
              <a:t>Demo/Sandbox: IAM DocuSign eSig team will set up a training meeting with the study team, then the study team is set up to test their forms, verify workflows and practice sending documents.</a:t>
            </a:r>
          </a:p>
          <a:p>
            <a:pPr marL="914400" lvl="1" indent="-457200">
              <a:spcAft>
                <a:spcPts val="600"/>
              </a:spcAft>
              <a:buAutoNum type="arabicPeriod"/>
            </a:pPr>
            <a:r>
              <a:rPr lang="en-US" dirty="0">
                <a:latin typeface="Arial" panose="020B0604020202020204" pitchFamily="34" charset="0"/>
                <a:cs typeface="Arial" panose="020B0604020202020204" pitchFamily="34" charset="0"/>
              </a:rPr>
              <a:t>Production: Study team POCs will let the IAM DocuSign team know they are finished testing and would like to move to production.</a:t>
            </a:r>
          </a:p>
          <a:p>
            <a:pPr marL="914400" lvl="1" indent="-457200">
              <a:spcAft>
                <a:spcPts val="600"/>
              </a:spcAft>
              <a:buAutoNum type="arabicPeriod"/>
            </a:pPr>
            <a:endParaRPr lang="en-US"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457200" lvl="1" indent="0">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226666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4659-2C7E-4CBF-8BB9-D9AB785098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Study </a:t>
            </a:r>
          </a:p>
        </p:txBody>
      </p:sp>
      <p:sp>
        <p:nvSpPr>
          <p:cNvPr id="3" name="Content Placeholder 2">
            <a:extLst>
              <a:ext uri="{FF2B5EF4-FFF2-40B4-BE49-F238E27FC236}">
                <a16:creationId xmlns:a16="http://schemas.microsoft.com/office/drawing/2014/main" id="{E556D5B5-8F38-4675-AE0A-46C6178ABD66}"/>
              </a:ext>
            </a:extLst>
          </p:cNvPr>
          <p:cNvSpPr>
            <a:spLocks noGrp="1"/>
          </p:cNvSpPr>
          <p:nvPr>
            <p:ph idx="1"/>
          </p:nvPr>
        </p:nvSpPr>
        <p:spPr>
          <a:xfrm>
            <a:off x="347729" y="865761"/>
            <a:ext cx="8448541" cy="4437759"/>
          </a:xfrm>
        </p:spPr>
        <p:txBody>
          <a:bodyPr>
            <a:noAutofit/>
          </a:bodyPr>
          <a:lstStyle/>
          <a:p>
            <a:endParaRPr lang="en-US" sz="2400" dirty="0">
              <a:latin typeface="Arial" panose="020B0604020202020204" pitchFamily="34" charset="0"/>
              <a:cs typeface="Arial" panose="020B0604020202020204" pitchFamily="34" charset="0"/>
            </a:endParaRPr>
          </a:p>
          <a:p>
            <a:pPr marL="457200" lvl="1" indent="0">
              <a:lnSpc>
                <a:spcPct val="100000"/>
              </a:lnSpc>
              <a:spcBef>
                <a:spcPts val="0"/>
              </a:spcBef>
              <a:spcAft>
                <a:spcPts val="600"/>
              </a:spcAft>
              <a:buNone/>
            </a:pPr>
            <a:r>
              <a:rPr lang="en-US" sz="2400" dirty="0">
                <a:latin typeface="Arial" panose="020B0604020202020204" pitchFamily="34" charset="0"/>
                <a:cs typeface="Arial" panose="020B0604020202020204" pitchFamily="34" charset="0"/>
              </a:rPr>
              <a:t>Your study will randomize patients hospitalized with severe COVID-19 symptoms (who may be intubated) to receive an investigational product or a placebo.  What consenting method could be applicable for this study? (check all that apply)</a:t>
            </a:r>
          </a:p>
          <a:p>
            <a:pPr marL="914400" lvl="1" indent="-457200">
              <a:lnSpc>
                <a:spcPct val="100000"/>
              </a:lnSpc>
              <a:spcBef>
                <a:spcPts val="0"/>
              </a:spcBef>
              <a:spcAft>
                <a:spcPts val="600"/>
              </a:spcAft>
              <a:buAutoNum type="alphaLcPeriod"/>
            </a:pPr>
            <a:r>
              <a:rPr lang="en-US" sz="2400" dirty="0">
                <a:latin typeface="Arial" panose="020B0604020202020204" pitchFamily="34" charset="0"/>
                <a:cs typeface="Arial" panose="020B0604020202020204" pitchFamily="34" charset="0"/>
              </a:rPr>
              <a:t>Paper</a:t>
            </a:r>
          </a:p>
          <a:p>
            <a:pPr marL="914400" lvl="1" indent="-457200">
              <a:lnSpc>
                <a:spcPct val="100000"/>
              </a:lnSpc>
              <a:spcBef>
                <a:spcPts val="0"/>
              </a:spcBef>
              <a:spcAft>
                <a:spcPts val="600"/>
              </a:spcAft>
              <a:buAutoNum type="alphaLcPeriod"/>
            </a:pPr>
            <a:r>
              <a:rPr lang="en-US" sz="2400" dirty="0" err="1">
                <a:latin typeface="Arial" panose="020B0604020202020204" pitchFamily="34" charset="0"/>
                <a:cs typeface="Arial" panose="020B0604020202020204" pitchFamily="34" charset="0"/>
              </a:rPr>
              <a:t>iMedConsent</a:t>
            </a:r>
            <a:r>
              <a:rPr lang="en-US" sz="2400" dirty="0">
                <a:latin typeface="Arial" panose="020B0604020202020204" pitchFamily="34" charset="0"/>
                <a:cs typeface="Arial" panose="020B0604020202020204" pitchFamily="34" charset="0"/>
              </a:rPr>
              <a:t> </a:t>
            </a:r>
          </a:p>
          <a:p>
            <a:pPr marL="914400" lvl="1" indent="-457200">
              <a:lnSpc>
                <a:spcPct val="100000"/>
              </a:lnSpc>
              <a:spcBef>
                <a:spcPts val="0"/>
              </a:spcBef>
              <a:spcAft>
                <a:spcPts val="600"/>
              </a:spcAft>
              <a:buAutoNum type="alphaLcPeriod"/>
            </a:pPr>
            <a:r>
              <a:rPr lang="en-US" sz="2400" dirty="0">
                <a:latin typeface="Arial" panose="020B0604020202020204" pitchFamily="34" charset="0"/>
                <a:cs typeface="Arial" panose="020B0604020202020204" pitchFamily="34" charset="0"/>
              </a:rPr>
              <a:t>DocuSign</a:t>
            </a:r>
          </a:p>
          <a:p>
            <a:pPr marL="914400" lvl="1" indent="-457200">
              <a:lnSpc>
                <a:spcPct val="100000"/>
              </a:lnSpc>
              <a:spcBef>
                <a:spcPts val="0"/>
              </a:spcBef>
              <a:spcAft>
                <a:spcPts val="600"/>
              </a:spcAft>
              <a:buAutoNum type="alphaLcPeriod"/>
            </a:pPr>
            <a:r>
              <a:rPr lang="en-US" sz="2400" dirty="0">
                <a:latin typeface="Arial" panose="020B0604020202020204" pitchFamily="34" charset="0"/>
                <a:cs typeface="Arial" panose="020B0604020202020204" pitchFamily="34" charset="0"/>
              </a:rPr>
              <a:t>Request Waiver of Documentation of Informed Consent</a:t>
            </a:r>
          </a:p>
          <a:p>
            <a:pPr marL="457200" lvl="1" indent="0">
              <a:lnSpc>
                <a:spcPct val="100000"/>
              </a:lnSpc>
              <a:spcBef>
                <a:spcPts val="0"/>
              </a:spcBef>
              <a:spcAft>
                <a:spcPts val="600"/>
              </a:spcAft>
              <a:buNone/>
            </a:pPr>
            <a:r>
              <a:rPr lang="en-US" sz="2400" b="1" dirty="0">
                <a:solidFill>
                  <a:srgbClr val="FF0000"/>
                </a:solidFill>
                <a:latin typeface="Arial" panose="020B0604020202020204" pitchFamily="34" charset="0"/>
                <a:cs typeface="Arial" panose="020B0604020202020204" pitchFamily="34" charset="0"/>
              </a:rPr>
              <a:t>(Please select your answer on the right hand-side of the screen. Then hit the submit button)</a:t>
            </a:r>
          </a:p>
          <a:p>
            <a:pPr marL="457200" lvl="1" indent="0">
              <a:lnSpc>
                <a:spcPct val="100000"/>
              </a:lnSpc>
              <a:spcBef>
                <a:spcPts val="0"/>
              </a:spcBef>
              <a:spcAft>
                <a:spcPts val="600"/>
              </a:spcAft>
              <a:buNone/>
            </a:pPr>
            <a:endParaRPr lang="en-US" sz="2400" dirty="0">
              <a:latin typeface="Arial" panose="020B0604020202020204" pitchFamily="34" charset="0"/>
              <a:cs typeface="Arial" panose="020B0604020202020204" pitchFamily="34" charset="0"/>
            </a:endParaRPr>
          </a:p>
          <a:p>
            <a:pPr marL="914400" lvl="1" indent="-457200">
              <a:lnSpc>
                <a:spcPct val="100000"/>
              </a:lnSpc>
              <a:spcBef>
                <a:spcPts val="0"/>
              </a:spcBef>
              <a:spcAft>
                <a:spcPts val="600"/>
              </a:spcAft>
              <a:buAutoNum type="alphaLcPeriod"/>
            </a:pPr>
            <a:endParaRPr lang="en-US" sz="2400" dirty="0">
              <a:latin typeface="Arial" panose="020B0604020202020204" pitchFamily="34" charset="0"/>
              <a:cs typeface="Arial" panose="020B0604020202020204" pitchFamily="34" charset="0"/>
            </a:endParaRPr>
          </a:p>
          <a:p>
            <a:pPr marL="457200" lvl="1" indent="0">
              <a:lnSpc>
                <a:spcPct val="100000"/>
              </a:lnSpc>
              <a:spcBef>
                <a:spcPts val="0"/>
              </a:spcBef>
              <a:spcAft>
                <a:spcPts val="600"/>
              </a:spcAft>
              <a:buNone/>
            </a:pPr>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7CD9C91-C416-4CF1-A4C4-5ABB4ED6E63C}"/>
              </a:ext>
            </a:extLst>
          </p:cNvPr>
          <p:cNvSpPr>
            <a:spLocks noGrp="1"/>
          </p:cNvSpPr>
          <p:nvPr>
            <p:ph type="sldNum" sz="quarter" idx="12"/>
          </p:nvPr>
        </p:nvSpPr>
        <p:spPr/>
        <p:txBody>
          <a:bodyPr/>
          <a:lstStyle/>
          <a:p>
            <a:fld id="{670A9334-4E67-F94F-A05E-0CE8B74A054E}" type="slidenum">
              <a:rPr lang="en-US" smtClean="0"/>
              <a:t>23</a:t>
            </a:fld>
            <a:endParaRPr lang="en-US" dirty="0"/>
          </a:p>
        </p:txBody>
      </p:sp>
    </p:spTree>
    <p:extLst>
      <p:ext uri="{BB962C8B-B14F-4D97-AF65-F5344CB8AC3E}">
        <p14:creationId xmlns:p14="http://schemas.microsoft.com/office/powerpoint/2010/main" val="198005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4659-2C7E-4CBF-8BB9-D9AB785098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Study - Answer</a:t>
            </a:r>
          </a:p>
        </p:txBody>
      </p:sp>
      <p:sp>
        <p:nvSpPr>
          <p:cNvPr id="3" name="Content Placeholder 2">
            <a:extLst>
              <a:ext uri="{FF2B5EF4-FFF2-40B4-BE49-F238E27FC236}">
                <a16:creationId xmlns:a16="http://schemas.microsoft.com/office/drawing/2014/main" id="{E556D5B5-8F38-4675-AE0A-46C6178ABD66}"/>
              </a:ext>
            </a:extLst>
          </p:cNvPr>
          <p:cNvSpPr>
            <a:spLocks noGrp="1"/>
          </p:cNvSpPr>
          <p:nvPr>
            <p:ph idx="1"/>
          </p:nvPr>
        </p:nvSpPr>
        <p:spPr>
          <a:xfrm>
            <a:off x="347729" y="865761"/>
            <a:ext cx="8448541" cy="4818857"/>
          </a:xfrm>
        </p:spPr>
        <p:txBody>
          <a:bodyPr>
            <a:noAutofit/>
          </a:bodyPr>
          <a:lstStyle/>
          <a:p>
            <a:endParaRPr lang="en-US" sz="2400" dirty="0">
              <a:latin typeface="Arial" panose="020B0604020202020204" pitchFamily="34" charset="0"/>
              <a:cs typeface="Arial" panose="020B0604020202020204" pitchFamily="34" charset="0"/>
            </a:endParaRPr>
          </a:p>
          <a:p>
            <a:pPr marL="457200" lvl="1" indent="0">
              <a:lnSpc>
                <a:spcPct val="100000"/>
              </a:lnSpc>
              <a:spcBef>
                <a:spcPts val="0"/>
              </a:spcBef>
              <a:spcAft>
                <a:spcPts val="600"/>
              </a:spcAft>
              <a:buNone/>
            </a:pPr>
            <a:r>
              <a:rPr lang="en-US" sz="2400" dirty="0">
                <a:latin typeface="Arial" panose="020B0604020202020204" pitchFamily="34" charset="0"/>
                <a:cs typeface="Arial" panose="020B0604020202020204" pitchFamily="34" charset="0"/>
              </a:rPr>
              <a:t>Your study will randomize patients hospitalized with severe COVID-19 symptoms (who may be intubated) to receive an investigational product or a placebo.  What consenting method could be applicable for this study? (check all that apply)</a:t>
            </a:r>
          </a:p>
          <a:p>
            <a:pPr marL="457200" lvl="1" indent="0">
              <a:lnSpc>
                <a:spcPct val="100000"/>
              </a:lnSpc>
              <a:spcBef>
                <a:spcPts val="0"/>
              </a:spcBef>
              <a:spcAft>
                <a:spcPts val="600"/>
              </a:spcAft>
              <a:buNone/>
            </a:pPr>
            <a:r>
              <a:rPr lang="en-US" sz="2400" b="1" dirty="0">
                <a:latin typeface="Arial" panose="020B0604020202020204" pitchFamily="34" charset="0"/>
                <a:cs typeface="Arial" panose="020B0604020202020204" pitchFamily="34" charset="0"/>
              </a:rPr>
              <a:t>Answer:</a:t>
            </a:r>
            <a:r>
              <a:rPr lang="en-US" sz="2400" dirty="0">
                <a:latin typeface="Arial" panose="020B0604020202020204" pitchFamily="34" charset="0"/>
                <a:cs typeface="Arial" panose="020B0604020202020204" pitchFamily="34" charset="0"/>
              </a:rPr>
              <a:t>  (a) and (b) and maybe (c)</a:t>
            </a:r>
          </a:p>
          <a:p>
            <a:pPr marL="914400" lvl="1" indent="-457200">
              <a:lnSpc>
                <a:spcPct val="100000"/>
              </a:lnSpc>
              <a:spcBef>
                <a:spcPts val="0"/>
              </a:spcBef>
              <a:spcAft>
                <a:spcPts val="600"/>
              </a:spcAft>
              <a:buAutoNum type="alphaLcPeriod"/>
            </a:pPr>
            <a:r>
              <a:rPr lang="en-US" sz="2400" dirty="0">
                <a:latin typeface="Arial" panose="020B0604020202020204" pitchFamily="34" charset="0"/>
                <a:cs typeface="Arial" panose="020B0604020202020204" pitchFamily="34" charset="0"/>
              </a:rPr>
              <a:t>Paper</a:t>
            </a:r>
          </a:p>
          <a:p>
            <a:pPr marL="914400" lvl="1" indent="-457200">
              <a:lnSpc>
                <a:spcPct val="100000"/>
              </a:lnSpc>
              <a:spcBef>
                <a:spcPts val="0"/>
              </a:spcBef>
              <a:spcAft>
                <a:spcPts val="600"/>
              </a:spcAft>
              <a:buAutoNum type="alphaLcPeriod"/>
            </a:pPr>
            <a:r>
              <a:rPr lang="en-US" sz="2400" dirty="0" err="1">
                <a:latin typeface="Arial" panose="020B0604020202020204" pitchFamily="34" charset="0"/>
                <a:cs typeface="Arial" panose="020B0604020202020204" pitchFamily="34" charset="0"/>
              </a:rPr>
              <a:t>iMedConsent</a:t>
            </a:r>
            <a:r>
              <a:rPr lang="en-US" sz="2400" dirty="0">
                <a:latin typeface="Arial" panose="020B0604020202020204" pitchFamily="34" charset="0"/>
                <a:cs typeface="Arial" panose="020B0604020202020204" pitchFamily="34" charset="0"/>
              </a:rPr>
              <a:t> </a:t>
            </a:r>
          </a:p>
          <a:p>
            <a:pPr marL="914400" lvl="1" indent="-457200">
              <a:lnSpc>
                <a:spcPct val="100000"/>
              </a:lnSpc>
              <a:spcBef>
                <a:spcPts val="0"/>
              </a:spcBef>
              <a:spcAft>
                <a:spcPts val="600"/>
              </a:spcAft>
              <a:buAutoNum type="alphaLcPeriod"/>
            </a:pPr>
            <a:r>
              <a:rPr lang="en-US" sz="2400" dirty="0">
                <a:latin typeface="Arial" panose="020B0604020202020204" pitchFamily="34" charset="0"/>
                <a:cs typeface="Arial" panose="020B0604020202020204" pitchFamily="34" charset="0"/>
              </a:rPr>
              <a:t>DocuSign – e.g. obtain consent from subject’s LAR</a:t>
            </a:r>
          </a:p>
          <a:p>
            <a:pPr marL="914400" lvl="1" indent="-457200">
              <a:lnSpc>
                <a:spcPct val="100000"/>
              </a:lnSpc>
              <a:spcBef>
                <a:spcPts val="0"/>
              </a:spcBef>
              <a:spcAft>
                <a:spcPts val="600"/>
              </a:spcAft>
              <a:buAutoNum type="alphaLcPeriod"/>
            </a:pPr>
            <a:r>
              <a:rPr lang="en-US" sz="2400" dirty="0">
                <a:latin typeface="Arial" panose="020B0604020202020204" pitchFamily="34" charset="0"/>
                <a:cs typeface="Arial" panose="020B0604020202020204" pitchFamily="34" charset="0"/>
              </a:rPr>
              <a:t>Request Waiver of Documentation of Informed Consent</a:t>
            </a:r>
          </a:p>
          <a:p>
            <a:pPr marL="457200" lvl="1" indent="0">
              <a:lnSpc>
                <a:spcPct val="100000"/>
              </a:lnSpc>
              <a:spcBef>
                <a:spcPts val="0"/>
              </a:spcBef>
              <a:spcAft>
                <a:spcPts val="600"/>
              </a:spcAft>
              <a:buNone/>
            </a:pPr>
            <a:endParaRPr lang="en-US" sz="2400" dirty="0">
              <a:latin typeface="Arial" panose="020B0604020202020204" pitchFamily="34" charset="0"/>
              <a:cs typeface="Arial" panose="020B0604020202020204" pitchFamily="34" charset="0"/>
            </a:endParaRPr>
          </a:p>
          <a:p>
            <a:pPr marL="914400" lvl="1" indent="-457200">
              <a:lnSpc>
                <a:spcPct val="100000"/>
              </a:lnSpc>
              <a:spcBef>
                <a:spcPts val="0"/>
              </a:spcBef>
              <a:spcAft>
                <a:spcPts val="600"/>
              </a:spcAft>
              <a:buAutoNum type="alphaLcPeriod"/>
            </a:pPr>
            <a:endParaRPr lang="en-US" sz="2400" dirty="0">
              <a:latin typeface="Arial" panose="020B0604020202020204" pitchFamily="34" charset="0"/>
              <a:cs typeface="Arial" panose="020B0604020202020204" pitchFamily="34" charset="0"/>
            </a:endParaRPr>
          </a:p>
          <a:p>
            <a:pPr marL="914400" lvl="1" indent="-457200">
              <a:lnSpc>
                <a:spcPct val="100000"/>
              </a:lnSpc>
              <a:spcBef>
                <a:spcPts val="0"/>
              </a:spcBef>
              <a:spcAft>
                <a:spcPts val="600"/>
              </a:spcAft>
              <a:buAutoNum type="alphaLcPeriod"/>
            </a:pPr>
            <a:endParaRPr lang="en-US" sz="2400" dirty="0">
              <a:latin typeface="Arial" panose="020B0604020202020204" pitchFamily="34" charset="0"/>
              <a:cs typeface="Arial" panose="020B0604020202020204" pitchFamily="34" charset="0"/>
            </a:endParaRPr>
          </a:p>
          <a:p>
            <a:pPr marL="457200" lvl="1" indent="0">
              <a:lnSpc>
                <a:spcPct val="100000"/>
              </a:lnSpc>
              <a:spcBef>
                <a:spcPts val="0"/>
              </a:spcBef>
              <a:spcAft>
                <a:spcPts val="600"/>
              </a:spcAft>
              <a:buNone/>
            </a:pPr>
            <a:endParaRPr lang="en-US" sz="2400" dirty="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7CD9C91-C416-4CF1-A4C4-5ABB4ED6E63C}"/>
              </a:ext>
            </a:extLst>
          </p:cNvPr>
          <p:cNvSpPr>
            <a:spLocks noGrp="1"/>
          </p:cNvSpPr>
          <p:nvPr>
            <p:ph type="sldNum" sz="quarter" idx="12"/>
          </p:nvPr>
        </p:nvSpPr>
        <p:spPr/>
        <p:txBody>
          <a:bodyPr/>
          <a:lstStyle/>
          <a:p>
            <a:fld id="{670A9334-4E67-F94F-A05E-0CE8B74A054E}" type="slidenum">
              <a:rPr lang="en-US" smtClean="0"/>
              <a:t>24</a:t>
            </a:fld>
            <a:endParaRPr lang="en-US" dirty="0"/>
          </a:p>
        </p:txBody>
      </p:sp>
    </p:spTree>
    <p:extLst>
      <p:ext uri="{BB962C8B-B14F-4D97-AF65-F5344CB8AC3E}">
        <p14:creationId xmlns:p14="http://schemas.microsoft.com/office/powerpoint/2010/main" val="126094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3DAF-37FC-4A39-B0AC-E102186FB889}"/>
              </a:ext>
            </a:extLst>
          </p:cNvPr>
          <p:cNvSpPr>
            <a:spLocks noGrp="1"/>
          </p:cNvSpPr>
          <p:nvPr>
            <p:ph type="title"/>
          </p:nvPr>
        </p:nvSpPr>
        <p:spPr>
          <a:xfrm>
            <a:off x="148281" y="118872"/>
            <a:ext cx="8922567" cy="752929"/>
          </a:xfrm>
        </p:spPr>
        <p:txBody>
          <a:bodyPr>
            <a:normAutofit/>
          </a:bodyPr>
          <a:lstStyle/>
          <a:p>
            <a:r>
              <a:rPr lang="en-US" dirty="0">
                <a:latin typeface="Arial" panose="020B0604020202020204" pitchFamily="34" charset="0"/>
                <a:cs typeface="Arial" panose="020B0604020202020204" pitchFamily="34" charset="0"/>
              </a:rPr>
              <a:t>Availability of Recording</a:t>
            </a:r>
          </a:p>
        </p:txBody>
      </p:sp>
      <p:sp>
        <p:nvSpPr>
          <p:cNvPr id="3" name="Content Placeholder 2">
            <a:extLst>
              <a:ext uri="{FF2B5EF4-FFF2-40B4-BE49-F238E27FC236}">
                <a16:creationId xmlns:a16="http://schemas.microsoft.com/office/drawing/2014/main" id="{9B7B2D64-074F-498A-BA78-9EAA81A17B44}"/>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 recording of this session and the associated handouts will be available on ORPP&amp;E’s Education and Training website approximately one-week post-webinar</a:t>
            </a:r>
          </a:p>
          <a:p>
            <a:r>
              <a:rPr lang="en-US" dirty="0">
                <a:latin typeface="Arial" panose="020B0604020202020204" pitchFamily="34" charset="0"/>
                <a:cs typeface="Arial" panose="020B0604020202020204" pitchFamily="34" charset="0"/>
              </a:rPr>
              <a:t>An archive of this and other webinars can be found here:  </a:t>
            </a:r>
            <a:r>
              <a:rPr lang="en-US" dirty="0">
                <a:latin typeface="Arial" panose="020B0604020202020204" pitchFamily="34" charset="0"/>
                <a:cs typeface="Arial" panose="020B0604020202020204" pitchFamily="34" charset="0"/>
                <a:hlinkClick r:id="rId2"/>
              </a:rPr>
              <a:t>https://www.research.va.gov/programs/orppe/education/webinars/archives.cfm</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B3D39A4-A155-425C-9B97-226501F59303}"/>
              </a:ext>
            </a:extLst>
          </p:cNvPr>
          <p:cNvSpPr>
            <a:spLocks noGrp="1"/>
          </p:cNvSpPr>
          <p:nvPr>
            <p:ph type="sldNum" sz="quarter" idx="12"/>
          </p:nvPr>
        </p:nvSpPr>
        <p:spPr/>
        <p:txBody>
          <a:bodyPr/>
          <a:lstStyle/>
          <a:p>
            <a:fld id="{670A9334-4E67-F94F-A05E-0CE8B74A054E}" type="slidenum">
              <a:rPr lang="en-US" smtClean="0"/>
              <a:t>25</a:t>
            </a:fld>
            <a:endParaRPr lang="en-US" dirty="0"/>
          </a:p>
        </p:txBody>
      </p:sp>
    </p:spTree>
    <p:extLst>
      <p:ext uri="{BB962C8B-B14F-4D97-AF65-F5344CB8AC3E}">
        <p14:creationId xmlns:p14="http://schemas.microsoft.com/office/powerpoint/2010/main" val="1876439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References</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26</a:t>
            </a:fld>
            <a:endParaRPr lang="en-US" dirty="0"/>
          </a:p>
        </p:txBody>
      </p:sp>
      <p:sp>
        <p:nvSpPr>
          <p:cNvPr id="3" name="TextBox 2">
            <a:extLst>
              <a:ext uri="{FF2B5EF4-FFF2-40B4-BE49-F238E27FC236}">
                <a16:creationId xmlns:a16="http://schemas.microsoft.com/office/drawing/2014/main" id="{2C3B0296-2F6B-4990-BBD2-2B57EBCD9D92}"/>
              </a:ext>
            </a:extLst>
          </p:cNvPr>
          <p:cNvSpPr txBox="1"/>
          <p:nvPr/>
        </p:nvSpPr>
        <p:spPr>
          <a:xfrm>
            <a:off x="326091" y="1223233"/>
            <a:ext cx="8360709" cy="755591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hlinkClick r:id="rId3"/>
              </a:rPr>
              <a:t>VHA Directive 1200.05</a:t>
            </a:r>
            <a:r>
              <a:rPr lang="en-US" sz="2400" dirty="0">
                <a:latin typeface="Arial" panose="020B0604020202020204" pitchFamily="34" charset="0"/>
                <a:cs typeface="Arial" panose="020B0604020202020204" pitchFamily="34" charset="0"/>
              </a:rPr>
              <a:t>:  Requirements for the Protection of Human Subjects in Research (January 7, 2019; second amendment January 8, 2021)</a:t>
            </a:r>
          </a:p>
          <a:p>
            <a:pPr marL="457200" indent="-457200">
              <a:spcAft>
                <a:spcPts val="60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hlinkClick r:id="rId4"/>
              </a:rPr>
              <a:t>VHA Directive 1605.01</a:t>
            </a:r>
            <a:r>
              <a:rPr lang="en-US" sz="2400" dirty="0">
                <a:latin typeface="Arial" panose="020B0604020202020204" pitchFamily="34" charset="0"/>
                <a:ea typeface="Times New Roman" panose="02020603050405020304" pitchFamily="18" charset="0"/>
                <a:cs typeface="Arial" panose="020B0604020202020204" pitchFamily="34" charset="0"/>
              </a:rPr>
              <a:t>:  P</a:t>
            </a:r>
            <a:r>
              <a:rPr lang="en-US" sz="2400" dirty="0">
                <a:latin typeface="Arial" panose="020B0604020202020204" pitchFamily="34" charset="0"/>
                <a:cs typeface="Arial" panose="020B0604020202020204" pitchFamily="34" charset="0"/>
              </a:rPr>
              <a:t>rivacy and Release of Information (August 31, 2016)</a:t>
            </a:r>
          </a:p>
          <a:p>
            <a:pPr marL="457200" indent="-457200">
              <a:spcAft>
                <a:spcPts val="600"/>
              </a:spcAft>
              <a:buFont typeface="Arial" panose="020B0604020202020204" pitchFamily="34" charset="0"/>
              <a:buChar char="•"/>
            </a:pPr>
            <a:r>
              <a:rPr lang="en-US" sz="2400" u="sng" dirty="0">
                <a:solidFill>
                  <a:srgbClr val="0B6CB2"/>
                </a:solidFill>
                <a:effectLst/>
                <a:latin typeface="Arial" panose="020B0604020202020204" pitchFamily="34" charset="0"/>
                <a:ea typeface="Calibri" panose="020F0502020204030204" pitchFamily="34" charset="0"/>
                <a:cs typeface="Times New Roman" panose="02020603050405020304" pitchFamily="18" charset="0"/>
                <a:hlinkClick r:id="rId5"/>
              </a:rPr>
              <a:t>ORPPE Workshop: Informed Consent Tools</a:t>
            </a:r>
            <a:r>
              <a:rPr lang="en-US" sz="24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 (January 11, 2019)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Arial" panose="020B0604020202020204" pitchFamily="34" charset="0"/>
              <a:buChar char="•"/>
            </a:pPr>
            <a:r>
              <a:rPr lang="en-US" sz="2400" u="sng" dirty="0">
                <a:solidFill>
                  <a:srgbClr val="0563C1"/>
                </a:solidFill>
                <a:effectLst/>
                <a:latin typeface="Arial" panose="020B0604020202020204" pitchFamily="34" charset="0"/>
                <a:ea typeface="Calibri" panose="020F0502020204030204" pitchFamily="34" charset="0"/>
                <a:hlinkClick r:id="rId6"/>
              </a:rPr>
              <a:t>Spring Research Town Hall</a:t>
            </a:r>
            <a:r>
              <a:rPr lang="en-US" sz="2400" dirty="0">
                <a:effectLst/>
                <a:latin typeface="Arial" panose="020B0604020202020204" pitchFamily="34" charset="0"/>
                <a:ea typeface="Calibri" panose="020F0502020204030204" pitchFamily="34" charset="0"/>
              </a:rPr>
              <a:t> (May 4, 2020)</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hlinkClick r:id="rId7"/>
              </a:rPr>
              <a:t>research </a:t>
            </a:r>
            <a:r>
              <a:rPr lang="en-US" sz="2400" dirty="0" err="1">
                <a:latin typeface="Arial" panose="020B0604020202020204" pitchFamily="34" charset="0"/>
                <a:cs typeface="Arial" panose="020B0604020202020204" pitchFamily="34" charset="0"/>
                <a:hlinkClick r:id="rId7"/>
              </a:rPr>
              <a:t>guidance_use</a:t>
            </a:r>
            <a:r>
              <a:rPr lang="en-US" sz="2400" dirty="0">
                <a:latin typeface="Arial" panose="020B0604020202020204" pitchFamily="34" charset="0"/>
                <a:cs typeface="Arial" panose="020B0604020202020204" pitchFamily="34" charset="0"/>
                <a:hlinkClick r:id="rId7"/>
              </a:rPr>
              <a:t> of </a:t>
            </a:r>
            <a:r>
              <a:rPr lang="en-US" sz="2400" dirty="0" err="1">
                <a:latin typeface="Arial" panose="020B0604020202020204" pitchFamily="34" charset="0"/>
                <a:cs typeface="Arial" panose="020B0604020202020204" pitchFamily="34" charset="0"/>
                <a:hlinkClick r:id="rId7"/>
              </a:rPr>
              <a:t>electr</a:t>
            </a:r>
            <a:r>
              <a:rPr lang="en-US" sz="2400" dirty="0">
                <a:latin typeface="Arial" panose="020B0604020202020204" pitchFamily="34" charset="0"/>
                <a:cs typeface="Arial" panose="020B0604020202020204" pitchFamily="34" charset="0"/>
                <a:hlinkClick r:id="rId7"/>
              </a:rPr>
              <a:t> </a:t>
            </a:r>
            <a:r>
              <a:rPr lang="en-US" sz="2400" dirty="0" err="1">
                <a:latin typeface="Arial" panose="020B0604020202020204" pitchFamily="34" charset="0"/>
                <a:cs typeface="Arial" panose="020B0604020202020204" pitchFamily="34" charset="0"/>
                <a:hlinkClick r:id="rId7"/>
              </a:rPr>
              <a:t>methods_obtain</a:t>
            </a:r>
            <a:r>
              <a:rPr lang="en-US" sz="2400" dirty="0">
                <a:latin typeface="Arial" panose="020B0604020202020204" pitchFamily="34" charset="0"/>
                <a:cs typeface="Arial" panose="020B0604020202020204" pitchFamily="34" charset="0"/>
                <a:hlinkClick r:id="rId7"/>
              </a:rPr>
              <a:t> informed consent_101520.pdf (sharepoint.com)</a:t>
            </a:r>
            <a:r>
              <a:rPr lang="en-US" sz="2400" dirty="0">
                <a:latin typeface="Arial" panose="020B0604020202020204" pitchFamily="34" charset="0"/>
                <a:cs typeface="Arial" panose="020B0604020202020204" pitchFamily="34" charset="0"/>
              </a:rPr>
              <a:t> (October 15, 2020)</a:t>
            </a:r>
          </a:p>
          <a:p>
            <a:pPr marL="457200" indent="-457200">
              <a:buFontTx/>
              <a:buChar char="-"/>
            </a:pPr>
            <a:endParaRPr lang="en-US" sz="2400" dirty="0">
              <a:latin typeface="Arial" panose="020B0604020202020204" pitchFamily="34" charset="0"/>
              <a:cs typeface="Arial" panose="020B0604020202020204" pitchFamily="34" charset="0"/>
            </a:endParaRPr>
          </a:p>
          <a:p>
            <a:pPr marL="457200" indent="-457200">
              <a:buFontTx/>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Tx/>
              <a:buChar char="-"/>
            </a:pPr>
            <a:endParaRPr lang="en-US" sz="2400" dirty="0">
              <a:latin typeface="Arial" panose="020B0604020202020204" pitchFamily="34" charset="0"/>
              <a:cs typeface="Arial" panose="020B0604020202020204" pitchFamily="34" charset="0"/>
            </a:endParaRPr>
          </a:p>
          <a:p>
            <a:pPr lvl="2"/>
            <a:endPar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lvl="2"/>
            <a:endParaRPr lang="en-US" sz="2000" dirty="0">
              <a:latin typeface="Arial" panose="020B0604020202020204" pitchFamily="34" charset="0"/>
              <a:cs typeface="Arial" panose="020B0604020202020204" pitchFamily="34" charset="0"/>
            </a:endParaRPr>
          </a:p>
          <a:p>
            <a:pPr marL="914400" lvl="1" indent="-457200">
              <a:buFontTx/>
              <a:buChar char="-"/>
            </a:pPr>
            <a:endParaRPr lang="en-US" sz="2800"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99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Contacts</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27</a:t>
            </a:fld>
            <a:endParaRPr lang="en-US" dirty="0"/>
          </a:p>
        </p:txBody>
      </p:sp>
      <p:sp>
        <p:nvSpPr>
          <p:cNvPr id="3" name="TextBox 2">
            <a:extLst>
              <a:ext uri="{FF2B5EF4-FFF2-40B4-BE49-F238E27FC236}">
                <a16:creationId xmlns:a16="http://schemas.microsoft.com/office/drawing/2014/main" id="{2C3B0296-2F6B-4990-BBD2-2B57EBCD9D92}"/>
              </a:ext>
            </a:extLst>
          </p:cNvPr>
          <p:cNvSpPr txBox="1"/>
          <p:nvPr/>
        </p:nvSpPr>
        <p:spPr>
          <a:xfrm>
            <a:off x="326091" y="1107970"/>
            <a:ext cx="8360709" cy="6540252"/>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Regulatory: </a:t>
            </a:r>
            <a:r>
              <a:rPr lang="en-US" sz="2200" dirty="0">
                <a:latin typeface="Arial" panose="020B0604020202020204" pitchFamily="34" charset="0"/>
                <a:cs typeface="Arial" panose="020B0604020202020204" pitchFamily="34" charset="0"/>
                <a:hlinkClick r:id="rId3"/>
              </a:rPr>
              <a:t>VHACOORDRegulatory@va.gov</a:t>
            </a:r>
            <a:endParaRPr lang="en-US" sz="22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200" dirty="0" err="1">
                <a:latin typeface="Arial" panose="020B0604020202020204" pitchFamily="34" charset="0"/>
                <a:cs typeface="Arial" panose="020B0604020202020204" pitchFamily="34" charset="0"/>
              </a:rPr>
              <a:t>iMedConsent</a:t>
            </a:r>
            <a:r>
              <a:rPr lang="en-US" sz="2200" dirty="0">
                <a:latin typeface="Arial" panose="020B0604020202020204" pitchFamily="34" charset="0"/>
                <a:cs typeface="Arial" panose="020B0604020202020204" pitchFamily="34" charset="0"/>
              </a:rPr>
              <a:t> general: </a:t>
            </a:r>
          </a:p>
          <a:p>
            <a:pPr marL="1257300" lvl="2" indent="-342900">
              <a:spcAft>
                <a:spcPts val="6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cs typeface="Arial" panose="020B0604020202020204" pitchFamily="34" charset="0"/>
                <a:hlinkClick r:id="rId4"/>
              </a:rPr>
              <a:t>Paul.Tompkins@va.gov</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(National Center for Ethics in Health Care)</a:t>
            </a:r>
          </a:p>
          <a:p>
            <a:pPr marL="1257300" lvl="2" indent="-342900">
              <a:spcAft>
                <a:spcPts val="600"/>
              </a:spcAft>
              <a:buFont typeface="Wingdings" panose="05000000000000000000" pitchFamily="2" charset="2"/>
              <a:buChar char="Ø"/>
            </a:pPr>
            <a:r>
              <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VHAiMedConsentWeb-FacilityPOCs@va.gov</a:t>
            </a:r>
            <a:endParaRPr lang="en-US" sz="22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200" dirty="0" err="1">
                <a:latin typeface="Arial" panose="020B0604020202020204" pitchFamily="34" charset="0"/>
                <a:cs typeface="Arial" panose="020B0604020202020204" pitchFamily="34" charset="0"/>
              </a:rPr>
              <a:t>iMedConsent</a:t>
            </a:r>
            <a:r>
              <a:rPr lang="en-US" sz="2200" dirty="0">
                <a:latin typeface="Arial" panose="020B0604020202020204" pitchFamily="34" charset="0"/>
                <a:cs typeface="Arial" panose="020B0604020202020204" pitchFamily="34" charset="0"/>
              </a:rPr>
              <a:t> specific: local administrators</a:t>
            </a:r>
          </a:p>
          <a:p>
            <a:pPr marL="457200" indent="-4572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DocuSign request to ORD:</a:t>
            </a:r>
          </a:p>
          <a:p>
            <a:pPr marL="1257300" lvl="2" indent="-342900">
              <a:spcAft>
                <a:spcPts val="600"/>
              </a:spcAft>
              <a:buFont typeface="Wingdings" panose="05000000000000000000" pitchFamily="2" charset="2"/>
              <a:buChar char="Ø"/>
            </a:pPr>
            <a:r>
              <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Erica.Aulik@va.gov</a:t>
            </a:r>
            <a:r>
              <a:rPr lang="en-US" sz="2200"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(ORPP&amp;E)</a:t>
            </a:r>
          </a:p>
          <a:p>
            <a:pPr marL="342900" indent="-3429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Questions on DocuSign request, process, and updates: </a:t>
            </a:r>
          </a:p>
          <a:p>
            <a:pPr marL="1257300" lvl="2" indent="-342900">
              <a:spcAft>
                <a:spcPts val="600"/>
              </a:spcAft>
              <a:buFont typeface="Wingdings" panose="05000000000000000000" pitchFamily="2" charset="2"/>
              <a:buChar char="Ø"/>
            </a:pPr>
            <a:r>
              <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IAMDocuSignPOCs@va.gov</a:t>
            </a:r>
            <a:r>
              <a:rPr lang="en-US" sz="2200" dirty="0">
                <a:effectLst/>
                <a:latin typeface="Arial" panose="020B0604020202020204" pitchFamily="34" charset="0"/>
                <a:ea typeface="Calibri" panose="020F0502020204030204" pitchFamily="34" charset="0"/>
                <a:cs typeface="Arial" panose="020B0604020202020204" pitchFamily="34" charset="0"/>
              </a:rPr>
              <a:t>, referencing the Service request number, the study project name and, if applicable, which part of the forms have been updated.</a:t>
            </a:r>
            <a:endParaRPr lang="en-US" sz="2200" dirty="0">
              <a:latin typeface="Arial" panose="020B0604020202020204" pitchFamily="34" charset="0"/>
              <a:cs typeface="Arial" panose="020B0604020202020204" pitchFamily="34" charset="0"/>
            </a:endParaRPr>
          </a:p>
          <a:p>
            <a:pPr lvl="2"/>
            <a:endPar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lvl="2"/>
            <a:endParaRPr lang="en-US" sz="2200" dirty="0">
              <a:latin typeface="Arial" panose="020B0604020202020204" pitchFamily="34" charset="0"/>
              <a:cs typeface="Arial" panose="020B0604020202020204" pitchFamily="34" charset="0"/>
            </a:endParaRPr>
          </a:p>
          <a:p>
            <a:pPr marL="914400" lvl="1" indent="-457200">
              <a:buFontTx/>
              <a:buChar char="-"/>
            </a:pPr>
            <a:endParaRPr lang="en-US" sz="2200" dirty="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27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4997-D1B5-449F-8539-1C80EABF80F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 Q&amp;A</a:t>
            </a:r>
          </a:p>
        </p:txBody>
      </p:sp>
      <p:sp>
        <p:nvSpPr>
          <p:cNvPr id="3" name="Content Placeholder 2">
            <a:extLst>
              <a:ext uri="{FF2B5EF4-FFF2-40B4-BE49-F238E27FC236}">
                <a16:creationId xmlns:a16="http://schemas.microsoft.com/office/drawing/2014/main" id="{B6D0793B-D351-48B8-951A-6C6B6D6BA051}"/>
              </a:ext>
            </a:extLst>
          </p:cNvPr>
          <p:cNvSpPr>
            <a:spLocks noGrp="1"/>
          </p:cNvSpPr>
          <p:nvPr>
            <p:ph idx="1"/>
          </p:nvPr>
        </p:nvSpPr>
        <p:spPr>
          <a:xfrm>
            <a:off x="257175" y="1133856"/>
            <a:ext cx="8258175" cy="4818857"/>
          </a:xfrm>
        </p:spPr>
        <p:txBody>
          <a:bodyPr/>
          <a:lstStyle/>
          <a:p>
            <a:pPr marL="0" indent="0">
              <a:buNone/>
            </a:pPr>
            <a:r>
              <a:rPr lang="en-US" sz="2400" dirty="0">
                <a:latin typeface="Arial" panose="020B0604020202020204" pitchFamily="34" charset="0"/>
                <a:cs typeface="Arial" panose="020B0604020202020204" pitchFamily="34" charset="0"/>
              </a:rPr>
              <a:t>Please type any questions you may have in the Q&amp;A box.  </a:t>
            </a:r>
          </a:p>
          <a:p>
            <a:pPr marL="0" indent="0">
              <a:buNone/>
            </a:pPr>
            <a:r>
              <a:rPr lang="en-US" sz="2400" dirty="0">
                <a:latin typeface="Arial" panose="020B0604020202020204" pitchFamily="34" charset="0"/>
                <a:cs typeface="Arial" panose="020B0604020202020204" pitchFamily="34" charset="0"/>
              </a:rPr>
              <a:t>We will try to answer everyone’s questions before the close of the hour.</a:t>
            </a:r>
          </a:p>
        </p:txBody>
      </p:sp>
      <p:pic>
        <p:nvPicPr>
          <p:cNvPr id="4" name="Picture 3">
            <a:extLst>
              <a:ext uri="{FF2B5EF4-FFF2-40B4-BE49-F238E27FC236}">
                <a16:creationId xmlns:a16="http://schemas.microsoft.com/office/drawing/2014/main" id="{D978A36F-79B9-4E81-8AE4-09CEF37724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6262" y="2209042"/>
            <a:ext cx="3243609" cy="3243609"/>
          </a:xfrm>
          <a:prstGeom prst="rect">
            <a:avLst/>
          </a:prstGeom>
        </p:spPr>
      </p:pic>
    </p:spTree>
    <p:extLst>
      <p:ext uri="{BB962C8B-B14F-4D97-AF65-F5344CB8AC3E}">
        <p14:creationId xmlns:p14="http://schemas.microsoft.com/office/powerpoint/2010/main" val="1947001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29</a:t>
            </a:fld>
            <a:endParaRPr lang="en-US" dirty="0"/>
          </a:p>
        </p:txBody>
      </p:sp>
      <p:sp>
        <p:nvSpPr>
          <p:cNvPr id="3" name="TextBox 2">
            <a:extLst>
              <a:ext uri="{FF2B5EF4-FFF2-40B4-BE49-F238E27FC236}">
                <a16:creationId xmlns:a16="http://schemas.microsoft.com/office/drawing/2014/main" id="{2C3B0296-2F6B-4990-BBD2-2B57EBCD9D92}"/>
              </a:ext>
            </a:extLst>
          </p:cNvPr>
          <p:cNvSpPr txBox="1"/>
          <p:nvPr/>
        </p:nvSpPr>
        <p:spPr>
          <a:xfrm>
            <a:off x="420220" y="1390358"/>
            <a:ext cx="8360709" cy="2431435"/>
          </a:xfrm>
          <a:prstGeom prst="rect">
            <a:avLst/>
          </a:prstGeom>
          <a:noFill/>
        </p:spPr>
        <p:txBody>
          <a:bodyPr wrap="square" rtlCol="0">
            <a:spAutoFit/>
          </a:bodyPr>
          <a:lstStyle/>
          <a:p>
            <a:pPr marL="457200" indent="-457200">
              <a:buFontTx/>
              <a:buChar char="-"/>
            </a:pPr>
            <a:endParaRPr lang="en-US" sz="2800" dirty="0">
              <a:latin typeface="Arial" panose="020B0604020202020204" pitchFamily="34" charset="0"/>
              <a:cs typeface="Arial" panose="020B0604020202020204" pitchFamily="34" charset="0"/>
            </a:endParaRPr>
          </a:p>
          <a:p>
            <a:pPr lvl="2"/>
            <a:endPar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lvl="2"/>
            <a:endParaRPr lang="en-US" sz="2000" dirty="0">
              <a:latin typeface="Arial" panose="020B0604020202020204" pitchFamily="34" charset="0"/>
              <a:cs typeface="Arial" panose="020B0604020202020204" pitchFamily="34" charset="0"/>
            </a:endParaRPr>
          </a:p>
          <a:p>
            <a:pPr marL="914400" lvl="1" indent="-457200">
              <a:buFontTx/>
              <a:buChar char="-"/>
            </a:pPr>
            <a:endParaRPr lang="en-US" sz="2800"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17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4659-2C7E-4CBF-8BB9-D9AB785098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E556D5B5-8F38-4675-AE0A-46C6178ABD66}"/>
              </a:ext>
            </a:extLst>
          </p:cNvPr>
          <p:cNvSpPr>
            <a:spLocks noGrp="1"/>
          </p:cNvSpPr>
          <p:nvPr>
            <p:ph idx="1"/>
          </p:nvPr>
        </p:nvSpPr>
        <p:spPr>
          <a:xfrm>
            <a:off x="-381521" y="871801"/>
            <a:ext cx="9263353" cy="4818857"/>
          </a:xfrm>
        </p:spPr>
        <p:txBody>
          <a:bodyPr>
            <a:noAutofit/>
          </a:bodyPr>
          <a:lstStyle/>
          <a:p>
            <a:endParaRPr lang="en-US" sz="2800" dirty="0">
              <a:latin typeface="Arial" panose="020B0604020202020204" pitchFamily="34" charset="0"/>
              <a:cs typeface="Arial" panose="020B0604020202020204" pitchFamily="34" charset="0"/>
            </a:endParaRP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Provide a general overview of research informed consent and documentation for IRB-approved informed consent documents and written HIPAA authorizations for research</a:t>
            </a: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Describe different types of electronic documentation of written informed consent </a:t>
            </a: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Describe the consenting process using </a:t>
            </a:r>
            <a:r>
              <a:rPr lang="en-US" sz="2800" dirty="0" err="1">
                <a:latin typeface="Arial" panose="020B0604020202020204" pitchFamily="34" charset="0"/>
                <a:cs typeface="Arial" panose="020B0604020202020204" pitchFamily="34" charset="0"/>
              </a:rPr>
              <a:t>iMedConsent</a:t>
            </a:r>
            <a:endParaRPr lang="en-US" sz="2800" dirty="0">
              <a:latin typeface="Arial" panose="020B0604020202020204" pitchFamily="34" charset="0"/>
              <a:cs typeface="Arial" panose="020B0604020202020204" pitchFamily="34" charset="0"/>
            </a:endParaRP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Describe the consenting process using DocuSign</a:t>
            </a:r>
          </a:p>
          <a:p>
            <a:pPr marL="457200" lvl="1" indent="0">
              <a:buNone/>
            </a:pP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7CD9C91-C416-4CF1-A4C4-5ABB4ED6E63C}"/>
              </a:ext>
            </a:extLst>
          </p:cNvPr>
          <p:cNvSpPr>
            <a:spLocks noGrp="1"/>
          </p:cNvSpPr>
          <p:nvPr>
            <p:ph type="sldNum" sz="quarter" idx="12"/>
          </p:nvPr>
        </p:nvSpPr>
        <p:spPr/>
        <p:txBody>
          <a:bodyPr/>
          <a:lstStyle/>
          <a:p>
            <a:fld id="{670A9334-4E67-F94F-A05E-0CE8B74A054E}" type="slidenum">
              <a:rPr lang="en-US" smtClean="0"/>
              <a:t>3</a:t>
            </a:fld>
            <a:endParaRPr lang="en-US" dirty="0"/>
          </a:p>
        </p:txBody>
      </p:sp>
    </p:spTree>
    <p:extLst>
      <p:ext uri="{BB962C8B-B14F-4D97-AF65-F5344CB8AC3E}">
        <p14:creationId xmlns:p14="http://schemas.microsoft.com/office/powerpoint/2010/main" val="195621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B21B-61C7-4469-82CD-CD79AD4D6C47}"/>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Types of Actions Regarding Consent</a:t>
            </a:r>
          </a:p>
        </p:txBody>
      </p:sp>
      <p:sp>
        <p:nvSpPr>
          <p:cNvPr id="3" name="Content Placeholder 2">
            <a:extLst>
              <a:ext uri="{FF2B5EF4-FFF2-40B4-BE49-F238E27FC236}">
                <a16:creationId xmlns:a16="http://schemas.microsoft.com/office/drawing/2014/main" id="{337DFFED-775C-4DEB-BE9C-A5DC57A3D1DC}"/>
              </a:ext>
            </a:extLst>
          </p:cNvPr>
          <p:cNvSpPr>
            <a:spLocks noGrp="1"/>
          </p:cNvSpPr>
          <p:nvPr>
            <p:ph idx="1"/>
          </p:nvPr>
        </p:nvSpPr>
        <p:spPr>
          <a:xfrm>
            <a:off x="256674" y="945686"/>
            <a:ext cx="8582526" cy="927497"/>
          </a:xfrm>
        </p:spPr>
        <p:txBody>
          <a:bodyPr>
            <a:normAutofit/>
          </a:bodyPr>
          <a:lstStyle/>
          <a:p>
            <a:pPr>
              <a:lnSpc>
                <a:spcPct val="100000"/>
              </a:lnSpc>
            </a:pPr>
            <a:r>
              <a:rPr lang="en-US" dirty="0">
                <a:latin typeface="Arial" panose="020B0604020202020204" pitchFamily="34" charset="0"/>
                <a:cs typeface="Arial" panose="020B0604020202020204" pitchFamily="34" charset="0"/>
              </a:rPr>
              <a:t>Documentation of Informed Consent approved by the IRB</a:t>
            </a:r>
          </a:p>
          <a:p>
            <a:pPr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Required for all greater than minimal risk studies in VA</a:t>
            </a:r>
          </a:p>
          <a:p>
            <a:endParaRPr lang="en-US" sz="2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E2A6F46-0212-4A80-AAD5-748E0690CF53}"/>
              </a:ext>
            </a:extLst>
          </p:cNvPr>
          <p:cNvSpPr>
            <a:spLocks noGrp="1"/>
          </p:cNvSpPr>
          <p:nvPr>
            <p:ph type="sldNum" sz="quarter" idx="12"/>
          </p:nvPr>
        </p:nvSpPr>
        <p:spPr/>
        <p:txBody>
          <a:bodyPr/>
          <a:lstStyle/>
          <a:p>
            <a:fld id="{670A9334-4E67-F94F-A05E-0CE8B74A054E}" type="slidenum">
              <a:rPr lang="en-US" smtClean="0"/>
              <a:t>4</a:t>
            </a:fld>
            <a:endParaRPr lang="en-US" dirty="0"/>
          </a:p>
        </p:txBody>
      </p:sp>
      <p:sp>
        <p:nvSpPr>
          <p:cNvPr id="5" name="Content Placeholder 2">
            <a:extLst>
              <a:ext uri="{FF2B5EF4-FFF2-40B4-BE49-F238E27FC236}">
                <a16:creationId xmlns:a16="http://schemas.microsoft.com/office/drawing/2014/main" id="{23B2BCDF-DC1D-46CC-8C59-BCD233111321}"/>
              </a:ext>
            </a:extLst>
          </p:cNvPr>
          <p:cNvSpPr txBox="1">
            <a:spLocks/>
          </p:cNvSpPr>
          <p:nvPr/>
        </p:nvSpPr>
        <p:spPr>
          <a:xfrm>
            <a:off x="256674" y="1819539"/>
            <a:ext cx="8582526" cy="25582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Waiver of Documentation of Informed Consent </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Regulatory criteria must be met according to the Common Rule or FDA requirements (if FDA regulated) as determined by the IRB</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The information must still be provided to subjects (or subject’s legally authorized representative [LAR]) in the informed consent process, but the IRB does not require subject or subject’s LAR to sign the form</a:t>
            </a:r>
          </a:p>
          <a:p>
            <a:endParaRPr lang="en-US"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F0B37181-3AAD-4D18-8E37-FF8F647A06FC}"/>
              </a:ext>
            </a:extLst>
          </p:cNvPr>
          <p:cNvSpPr txBox="1">
            <a:spLocks/>
          </p:cNvSpPr>
          <p:nvPr/>
        </p:nvSpPr>
        <p:spPr>
          <a:xfrm>
            <a:off x="256674" y="4173933"/>
            <a:ext cx="8582526" cy="481885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Arial" panose="020B0604020202020204" pitchFamily="34" charset="0"/>
                <a:cs typeface="Arial" panose="020B0604020202020204" pitchFamily="34" charset="0"/>
              </a:rPr>
              <a:t>Alteration of Informed Consent</a:t>
            </a:r>
          </a:p>
          <a:p>
            <a:pPr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Minimal risk studies only </a:t>
            </a:r>
          </a:p>
          <a:p>
            <a:pPr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Where one or more of the basic elements of consent are not required by the IRB</a:t>
            </a:r>
          </a:p>
          <a:p>
            <a:pPr lvl="1">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A signed document is required unless documentation is also waived.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fontScale="90000"/>
          </a:bodyPr>
          <a:lstStyle/>
          <a:p>
            <a:r>
              <a:rPr lang="en-US" b="1" dirty="0">
                <a:latin typeface="Arial" panose="020B0604020202020204" pitchFamily="34" charset="0"/>
                <a:cs typeface="Arial" panose="020B0604020202020204" pitchFamily="34" charset="0"/>
              </a:rPr>
              <a:t>Who can sign the written IRB-approved informed consent document?</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73152" y="1131368"/>
            <a:ext cx="9144000" cy="4818857"/>
          </a:xfrm>
        </p:spPr>
        <p:txBody>
          <a:bodyPr>
            <a:noAutofit/>
          </a:bodyPr>
          <a:lstStyle/>
          <a:p>
            <a:pPr algn="l"/>
            <a:r>
              <a:rPr lang="en-US" sz="2800" b="1" dirty="0">
                <a:latin typeface="Arial" panose="020B0604020202020204" pitchFamily="34" charset="0"/>
                <a:cs typeface="Arial" panose="020B0604020202020204" pitchFamily="34" charset="0"/>
              </a:rPr>
              <a:t>  </a:t>
            </a:r>
            <a:r>
              <a:rPr lang="en-US" sz="2800" b="0" i="0" u="none" strike="noStrike" baseline="0" dirty="0">
                <a:solidFill>
                  <a:srgbClr val="000000"/>
                </a:solidFill>
                <a:latin typeface="Arial" panose="020B0604020202020204" pitchFamily="34" charset="0"/>
                <a:cs typeface="Arial" panose="020B0604020202020204" pitchFamily="34" charset="0"/>
              </a:rPr>
              <a:t>Research subject, or</a:t>
            </a:r>
          </a:p>
          <a:p>
            <a:pPr algn="l"/>
            <a:r>
              <a:rPr lang="en-US" sz="2800" dirty="0">
                <a:solidFill>
                  <a:srgbClr val="000000"/>
                </a:solidFill>
                <a:latin typeface="Arial" panose="020B0604020202020204" pitchFamily="34" charset="0"/>
                <a:cs typeface="Arial" panose="020B0604020202020204" pitchFamily="34" charset="0"/>
              </a:rPr>
              <a:t>  </a:t>
            </a:r>
            <a:r>
              <a:rPr lang="en-US" sz="2800" b="0" i="0" u="none" strike="noStrike" baseline="0" dirty="0">
                <a:solidFill>
                  <a:srgbClr val="000000"/>
                </a:solidFill>
                <a:latin typeface="Arial" panose="020B0604020202020204" pitchFamily="34" charset="0"/>
                <a:cs typeface="Arial" panose="020B0604020202020204" pitchFamily="34" charset="0"/>
              </a:rPr>
              <a:t>Research subject’s Legally Authori</a:t>
            </a:r>
            <a:r>
              <a:rPr lang="en-US" sz="2800" dirty="0">
                <a:solidFill>
                  <a:srgbClr val="000000"/>
                </a:solidFill>
                <a:latin typeface="Arial" panose="020B0604020202020204" pitchFamily="34" charset="0"/>
                <a:cs typeface="Arial" panose="020B0604020202020204" pitchFamily="34" charset="0"/>
              </a:rPr>
              <a:t>zed Representative</a:t>
            </a:r>
            <a:r>
              <a:rPr lang="en-US" sz="2800" b="0" i="0" u="none" strike="noStrike" baseline="0" dirty="0">
                <a:solidFill>
                  <a:srgbClr val="000000"/>
                </a:solidFill>
                <a:latin typeface="Arial" panose="020B0604020202020204" pitchFamily="34" charset="0"/>
                <a:cs typeface="Arial" panose="020B0604020202020204" pitchFamily="34" charset="0"/>
              </a:rPr>
              <a:t> </a:t>
            </a:r>
          </a:p>
          <a:p>
            <a:pPr marL="457200" lvl="1" indent="0">
              <a:buNone/>
            </a:pPr>
            <a:endParaRPr kumimoji="0" lang="en-US" i="1"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lvl="1" indent="0">
              <a:buNone/>
            </a:pPr>
            <a:r>
              <a:rPr lang="en-US" b="0" i="0" u="none" strike="noStrike" baseline="0" dirty="0">
                <a:solidFill>
                  <a:srgbClr val="000000"/>
                </a:solidFill>
                <a:latin typeface="Arial" panose="020B0604020202020204" pitchFamily="34" charset="0"/>
                <a:cs typeface="Arial" panose="020B0604020202020204" pitchFamily="34" charset="0"/>
              </a:rPr>
              <a:t>A legally authorized representative (LAR) is an individual or judicial or other body authorized under applicable law to consent on behalf of a prospective subject to the subject's participation in the procedure(s) involved in the research. If there is no applicable law addressing this issue, LAR means an individual recognized by institutional policy as acceptable for providing consent in the non-research context on behalf of the prospective subject to the subject’s participation in the procedure(s) involved in the research.</a:t>
            </a:r>
          </a:p>
          <a:p>
            <a:pPr marL="0" indent="0" algn="l">
              <a:buNone/>
            </a:pPr>
            <a:r>
              <a:rPr lang="en-US" sz="1600" dirty="0">
                <a:latin typeface="Calibri" panose="020F0502020204030204" pitchFamily="34" charset="0"/>
                <a:ea typeface="Calibri" panose="020F050202020403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(VHA Directive 1200.05)</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buFont typeface="Wingdings" panose="05000000000000000000" pitchFamily="2" charset="2"/>
              <a:buChar char="Ø"/>
            </a:pPr>
            <a:endParaRPr lang="en-US" sz="1600" dirty="0">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5</a:t>
            </a:fld>
            <a:endParaRPr lang="en-US" dirty="0"/>
          </a:p>
        </p:txBody>
      </p:sp>
    </p:spTree>
    <p:extLst>
      <p:ext uri="{BB962C8B-B14F-4D97-AF65-F5344CB8AC3E}">
        <p14:creationId xmlns:p14="http://schemas.microsoft.com/office/powerpoint/2010/main" val="147923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fontScale="90000"/>
          </a:bodyPr>
          <a:lstStyle/>
          <a:p>
            <a:r>
              <a:rPr lang="en-US" b="1" dirty="0">
                <a:latin typeface="Arial" panose="020B0604020202020204" pitchFamily="34" charset="0"/>
                <a:cs typeface="Arial" panose="020B0604020202020204" pitchFamily="34" charset="0"/>
              </a:rPr>
              <a:t>Who can sign the written HIPAA Authorization for research?</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88900" y="1272136"/>
            <a:ext cx="9070848" cy="4818857"/>
          </a:xfrm>
        </p:spPr>
        <p:txBody>
          <a:bodyPr>
            <a:noAutofit/>
          </a:bodyPr>
          <a:lstStyle/>
          <a:p>
            <a:pPr lvl="1">
              <a:lnSpc>
                <a:spcPct val="100000"/>
              </a:lnSpc>
              <a:spcBef>
                <a:spcPts val="0"/>
              </a:spcBef>
            </a:pPr>
            <a:r>
              <a:rPr lang="en-US" sz="2800" b="0" i="0" u="none" strike="noStrike" baseline="0" dirty="0">
                <a:solidFill>
                  <a:srgbClr val="000000"/>
                </a:solidFill>
                <a:latin typeface="Arial" panose="020B0604020202020204" pitchFamily="34" charset="0"/>
                <a:cs typeface="Arial" panose="020B0604020202020204" pitchFamily="34" charset="0"/>
              </a:rPr>
              <a:t>Research subject, or</a:t>
            </a:r>
          </a:p>
          <a:p>
            <a:pPr lvl="1">
              <a:lnSpc>
                <a:spcPct val="100000"/>
              </a:lnSpc>
              <a:spcBef>
                <a:spcPts val="0"/>
              </a:spcBef>
            </a:pPr>
            <a:r>
              <a:rPr lang="en-US" sz="2800" b="0" i="0" u="none" strike="noStrike" baseline="0" dirty="0">
                <a:solidFill>
                  <a:srgbClr val="000000"/>
                </a:solidFill>
                <a:latin typeface="Arial" panose="020B0604020202020204" pitchFamily="34" charset="0"/>
                <a:cs typeface="Arial" panose="020B0604020202020204" pitchFamily="34" charset="0"/>
              </a:rPr>
              <a:t>Research subject’s Personal </a:t>
            </a:r>
            <a:r>
              <a:rPr lang="en-US" sz="2800" dirty="0">
                <a:solidFill>
                  <a:srgbClr val="000000"/>
                </a:solidFill>
                <a:latin typeface="Arial" panose="020B0604020202020204" pitchFamily="34" charset="0"/>
                <a:cs typeface="Arial" panose="020B0604020202020204" pitchFamily="34" charset="0"/>
              </a:rPr>
              <a:t>Representative</a:t>
            </a:r>
          </a:p>
          <a:p>
            <a:pPr marL="457200" lvl="1" indent="0">
              <a:lnSpc>
                <a:spcPct val="100000"/>
              </a:lnSpc>
              <a:spcBef>
                <a:spcPts val="0"/>
              </a:spcBef>
              <a:buNone/>
            </a:pPr>
            <a:endParaRPr kumimoji="0" lang="en-US" sz="2400" i="1"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lvl="1" indent="0">
              <a:lnSpc>
                <a:spcPct val="100000"/>
              </a:lnSpc>
              <a:spcBef>
                <a:spcPts val="0"/>
              </a:spcBef>
              <a:buNone/>
            </a:pPr>
            <a:r>
              <a:rPr lang="en-US" dirty="0">
                <a:latin typeface="Arial" panose="020B0604020202020204" pitchFamily="34" charset="0"/>
                <a:cs typeface="Arial" panose="020B0604020202020204" pitchFamily="34" charset="0"/>
              </a:rPr>
              <a:t>A personal representative is a person who, under applicable law, has authority to act on behalf of the individual to include privacy-related matters.  The authority may include a power of attorney, legal guardianship of the individual, appointment as executor of the estate of a deceased individual, or a Federal, State, local or tribal law that establishes such authority (e.g., parent of a minor)</a:t>
            </a:r>
            <a:r>
              <a:rPr lang="en-US" dirty="0">
                <a:effectLst/>
                <a:latin typeface="Arial" panose="020B0604020202020204" pitchFamily="34"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a:p>
            <a:pPr lvl="1">
              <a:lnSpc>
                <a:spcPct val="100000"/>
              </a:lnSpc>
              <a:spcBef>
                <a:spcPts val="0"/>
              </a:spcBef>
              <a:buFont typeface="Wingdings" panose="05000000000000000000" pitchFamily="2" charset="2"/>
              <a:buChar char="Ø"/>
            </a:pPr>
            <a:endParaRPr lang="en-US" sz="1600" dirty="0">
              <a:highlight>
                <a:srgbClr val="FFFF00"/>
              </a:highlight>
              <a:latin typeface="Arial" panose="020B0604020202020204" pitchFamily="34" charset="0"/>
              <a:cs typeface="Arial" panose="020B0604020202020204" pitchFamily="34" charset="0"/>
            </a:endParaRPr>
          </a:p>
          <a:p>
            <a:pPr marL="457200" lvl="1" indent="0">
              <a:lnSpc>
                <a:spcPct val="100000"/>
              </a:lnSpc>
              <a:spcBef>
                <a:spcPts val="0"/>
              </a:spcBef>
              <a:buNone/>
            </a:pPr>
            <a:r>
              <a:rPr lang="en-US" sz="1800" dirty="0">
                <a:effectLst/>
                <a:latin typeface="Arial" panose="020B0604020202020204" pitchFamily="34" charset="0"/>
                <a:ea typeface="Times New Roman" panose="02020603050405020304" pitchFamily="18" charset="0"/>
              </a:rPr>
              <a:t>(VHA Directive 1605.01)</a:t>
            </a:r>
            <a:endParaRPr lang="en-US" sz="1600" dirty="0">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6</a:t>
            </a:fld>
            <a:endParaRPr lang="en-US" dirty="0"/>
          </a:p>
        </p:txBody>
      </p:sp>
    </p:spTree>
    <p:extLst>
      <p:ext uri="{BB962C8B-B14F-4D97-AF65-F5344CB8AC3E}">
        <p14:creationId xmlns:p14="http://schemas.microsoft.com/office/powerpoint/2010/main" val="194881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a:bodyPr>
          <a:lstStyle/>
          <a:p>
            <a:r>
              <a:rPr lang="en-US" dirty="0">
                <a:latin typeface="Arial" panose="020B0604020202020204" pitchFamily="34" charset="0"/>
                <a:cs typeface="Arial" panose="020B0604020202020204" pitchFamily="34" charset="0"/>
              </a:rPr>
              <a:t>Documentation of Informed Consent</a:t>
            </a:r>
          </a:p>
        </p:txBody>
      </p:sp>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36576" y="1124713"/>
            <a:ext cx="9107424" cy="1720088"/>
          </a:xfrm>
        </p:spPr>
        <p:txBody>
          <a:bodyPr>
            <a:noAutofit/>
          </a:bodyPr>
          <a:lstStyle/>
          <a:p>
            <a:pPr algn="l"/>
            <a:r>
              <a:rPr lang="en-US" sz="2400" b="0" i="0" u="none" strike="noStrike" baseline="0" dirty="0">
                <a:solidFill>
                  <a:srgbClr val="000000"/>
                </a:solidFill>
                <a:latin typeface="Arial" panose="020B0604020202020204" pitchFamily="34" charset="0"/>
                <a:cs typeface="Arial" panose="020B0604020202020204" pitchFamily="34" charset="0"/>
              </a:rPr>
              <a:t>Informed consent shall be documented, unless</a:t>
            </a:r>
            <a:r>
              <a:rPr lang="en-US" sz="2400" dirty="0">
                <a:latin typeface="Arial" panose="020B0604020202020204" pitchFamily="34" charset="0"/>
                <a:cs typeface="Arial" panose="020B0604020202020204" pitchFamily="34" charset="0"/>
              </a:rPr>
              <a:t> documentation is waived by the IRB, through</a:t>
            </a:r>
            <a:r>
              <a:rPr lang="en-US" sz="2400" b="0" i="0" u="none" strike="noStrike" baseline="0" dirty="0">
                <a:solidFill>
                  <a:srgbClr val="000000"/>
                </a:solidFill>
                <a:latin typeface="Arial" panose="020B0604020202020204" pitchFamily="34" charset="0"/>
                <a:cs typeface="Arial" panose="020B0604020202020204" pitchFamily="34" charset="0"/>
              </a:rPr>
              <a:t> the use of a written consent form approved by the IRB and signed and dated by the subject or the subject’s Legally Authorized Representative.  </a:t>
            </a:r>
          </a:p>
          <a:p>
            <a:pPr marL="0" indent="0" algn="l">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7</a:t>
            </a:fld>
            <a:endParaRPr lang="en-US" dirty="0"/>
          </a:p>
        </p:txBody>
      </p:sp>
      <p:sp>
        <p:nvSpPr>
          <p:cNvPr id="5" name="Content Placeholder 2">
            <a:extLst>
              <a:ext uri="{FF2B5EF4-FFF2-40B4-BE49-F238E27FC236}">
                <a16:creationId xmlns:a16="http://schemas.microsoft.com/office/drawing/2014/main" id="{858DFC18-37BA-4D15-AE1C-DA68D4D01E8E}"/>
              </a:ext>
            </a:extLst>
          </p:cNvPr>
          <p:cNvSpPr txBox="1">
            <a:spLocks/>
          </p:cNvSpPr>
          <p:nvPr/>
        </p:nvSpPr>
        <p:spPr>
          <a:xfrm>
            <a:off x="-36576" y="2826513"/>
            <a:ext cx="9107424" cy="91998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latin typeface="Arial" panose="020B0604020202020204" pitchFamily="34" charset="0"/>
                <a:cs typeface="Arial" panose="020B0604020202020204" pitchFamily="34" charset="0"/>
              </a:rPr>
              <a:t>A physical or electronic copy must be given or made available to the person signing the form. </a:t>
            </a:r>
          </a:p>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93C06CA-B0D8-448B-BAF3-7308AC688B68}"/>
              </a:ext>
            </a:extLst>
          </p:cNvPr>
          <p:cNvSpPr txBox="1">
            <a:spLocks/>
          </p:cNvSpPr>
          <p:nvPr/>
        </p:nvSpPr>
        <p:spPr>
          <a:xfrm>
            <a:off x="-36576" y="3746500"/>
            <a:ext cx="9107424" cy="240942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latin typeface="Arial" panose="020B0604020202020204" pitchFamily="34" charset="0"/>
                <a:cs typeface="Arial" panose="020B0604020202020204" pitchFamily="34" charset="0"/>
              </a:rPr>
              <a:t>Documentation of consent may be obtained electronically so long as the informed consent process meets all requirements in section 18 of VHA Directive 1200.05 (Requirements for the Protection of Human Subjects in Research) and VA requirements for use of electronic signatures. </a:t>
            </a:r>
          </a:p>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5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7E09F-D2A8-824F-B06E-C319CA03F91D}"/>
              </a:ext>
            </a:extLst>
          </p:cNvPr>
          <p:cNvSpPr>
            <a:spLocks noGrp="1"/>
          </p:cNvSpPr>
          <p:nvPr>
            <p:ph idx="1"/>
          </p:nvPr>
        </p:nvSpPr>
        <p:spPr>
          <a:xfrm>
            <a:off x="1" y="876696"/>
            <a:ext cx="8782492" cy="1308101"/>
          </a:xfrm>
        </p:spPr>
        <p:txBody>
          <a:bodyPr>
            <a:noAutofit/>
          </a:bodyPr>
          <a:lstStyle/>
          <a:p>
            <a:pPr marL="342900" marR="0" lvl="0" indent="-342900" algn="l" defTabSz="457200" rtl="0" eaLnBrk="0" fontAlgn="base" latinLnBrk="0" hangingPunct="0">
              <a:lnSpc>
                <a:spcPct val="100000"/>
              </a:lnSpc>
              <a:spcBef>
                <a:spcPts val="0"/>
              </a:spcBef>
              <a:spcAft>
                <a:spcPts val="120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The informed consent form may be combined with the HIPAA Authorization form if (a)  the study does not involve optional banking of identifiable private information or identifiable biospecimens or (b) the study does not involve consent by subjects’ legally authorized representatives.</a:t>
            </a:r>
          </a:p>
          <a:p>
            <a:pPr marL="0" marR="0" lvl="0" indent="0" algn="l" defTabSz="457200" rtl="0" eaLnBrk="0" fontAlgn="base" latinLnBrk="0" hangingPunct="0">
              <a:lnSpc>
                <a:spcPct val="100000"/>
              </a:lnSpc>
              <a:spcBef>
                <a:spcPts val="0"/>
              </a:spcBef>
              <a:spcAft>
                <a:spcPts val="1200"/>
              </a:spcAft>
              <a:buClrTx/>
              <a:buSzTx/>
              <a:buNone/>
              <a:tabLst/>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buFont typeface="Wingdings" panose="05000000000000000000" pitchFamily="2" charset="2"/>
              <a:buChar char="Ø"/>
            </a:pPr>
            <a:endParaRPr lang="en-US" dirty="0">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8</a:t>
            </a:fld>
            <a:endParaRPr lang="en-US" dirty="0"/>
          </a:p>
        </p:txBody>
      </p:sp>
      <p:sp>
        <p:nvSpPr>
          <p:cNvPr id="7" name="Title 1">
            <a:extLst>
              <a:ext uri="{FF2B5EF4-FFF2-40B4-BE49-F238E27FC236}">
                <a16:creationId xmlns:a16="http://schemas.microsoft.com/office/drawing/2014/main" id="{1F5F370C-2412-4FAA-8AB0-435638C90872}"/>
              </a:ext>
            </a:extLst>
          </p:cNvPr>
          <p:cNvSpPr>
            <a:spLocks noGrp="1"/>
          </p:cNvSpPr>
          <p:nvPr>
            <p:ph type="title"/>
          </p:nvPr>
        </p:nvSpPr>
        <p:spPr>
          <a:xfrm>
            <a:off x="628650" y="119063"/>
            <a:ext cx="7886700" cy="752475"/>
          </a:xfrm>
        </p:spPr>
        <p:txBody>
          <a:bodyPr>
            <a:normAutofit fontScale="90000"/>
          </a:bodyPr>
          <a:lstStyle/>
          <a:p>
            <a:r>
              <a:rPr lang="en-US" dirty="0">
                <a:latin typeface="Arial" panose="020B0604020202020204" pitchFamily="34" charset="0"/>
                <a:cs typeface="Arial" panose="020B0604020202020204" pitchFamily="34" charset="0"/>
              </a:rPr>
              <a:t>Documentation of Informed Consent cont’d</a:t>
            </a:r>
          </a:p>
        </p:txBody>
      </p:sp>
      <p:sp>
        <p:nvSpPr>
          <p:cNvPr id="5" name="Content Placeholder 2">
            <a:extLst>
              <a:ext uri="{FF2B5EF4-FFF2-40B4-BE49-F238E27FC236}">
                <a16:creationId xmlns:a16="http://schemas.microsoft.com/office/drawing/2014/main" id="{CFA43884-77C3-4DBA-9205-B08B29EDA57A}"/>
              </a:ext>
            </a:extLst>
          </p:cNvPr>
          <p:cNvSpPr txBox="1">
            <a:spLocks/>
          </p:cNvSpPr>
          <p:nvPr/>
        </p:nvSpPr>
        <p:spPr>
          <a:xfrm>
            <a:off x="1" y="2480064"/>
            <a:ext cx="8782492" cy="100290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457200" eaLnBrk="0" fontAlgn="base" hangingPunct="0">
              <a:lnSpc>
                <a:spcPct val="100000"/>
              </a:lnSpc>
              <a:spcBef>
                <a:spcPts val="0"/>
              </a:spcBef>
              <a:spcAft>
                <a:spcPts val="1200"/>
              </a:spcAft>
              <a:defRPr/>
            </a:pPr>
            <a:r>
              <a:rPr lang="en-US" sz="2000" dirty="0">
                <a:solidFill>
                  <a:prstClr val="black"/>
                </a:solidFill>
                <a:latin typeface="Arial" panose="020B0604020202020204" pitchFamily="34" charset="0"/>
                <a:ea typeface="Tahoma" pitchFamily="34" charset="0"/>
                <a:cs typeface="Arial" panose="020B0604020202020204" pitchFamily="34" charset="0"/>
              </a:rPr>
              <a:t>Documentation of informed consent that is permitted under clinical procedures as described in VHA Directive 1004.01: “Informed Consent for Clinical Treatments and Procedures” </a:t>
            </a:r>
            <a:r>
              <a:rPr lang="en-US" sz="2000" u="sng" dirty="0">
                <a:solidFill>
                  <a:prstClr val="black"/>
                </a:solidFill>
                <a:latin typeface="Arial" panose="020B0604020202020204" pitchFamily="34" charset="0"/>
                <a:ea typeface="Tahoma" pitchFamily="34" charset="0"/>
                <a:cs typeface="Arial" panose="020B0604020202020204" pitchFamily="34" charset="0"/>
              </a:rPr>
              <a:t>does not</a:t>
            </a:r>
            <a:r>
              <a:rPr lang="en-US" sz="2000" dirty="0">
                <a:solidFill>
                  <a:prstClr val="black"/>
                </a:solidFill>
                <a:latin typeface="Arial" panose="020B0604020202020204" pitchFamily="34" charset="0"/>
                <a:ea typeface="Tahoma" pitchFamily="34" charset="0"/>
                <a:cs typeface="Arial" panose="020B0604020202020204" pitchFamily="34" charset="0"/>
              </a:rPr>
              <a:t> apply for research.</a:t>
            </a:r>
          </a:p>
          <a:p>
            <a:pPr marL="0" indent="0" defTabSz="457200" eaLnBrk="0" fontAlgn="base" hangingPunct="0">
              <a:lnSpc>
                <a:spcPct val="100000"/>
              </a:lnSpc>
              <a:spcBef>
                <a:spcPts val="0"/>
              </a:spcBef>
              <a:spcAft>
                <a:spcPts val="1200"/>
              </a:spcAft>
              <a:buNone/>
              <a:defRPr/>
            </a:pPr>
            <a:endParaRPr lang="en-US" sz="2000" dirty="0">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buFont typeface="Wingdings" panose="05000000000000000000" pitchFamily="2" charset="2"/>
              <a:buChar char="Ø"/>
            </a:pPr>
            <a:endParaRPr lang="en-US" dirty="0">
              <a:highlight>
                <a:srgbClr val="FFFF00"/>
              </a:highligh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50003897-4E26-41D7-8C66-3F8671D85FE3}"/>
              </a:ext>
            </a:extLst>
          </p:cNvPr>
          <p:cNvSpPr txBox="1">
            <a:spLocks/>
          </p:cNvSpPr>
          <p:nvPr/>
        </p:nvSpPr>
        <p:spPr>
          <a:xfrm>
            <a:off x="-2" y="3493551"/>
            <a:ext cx="8782492" cy="111154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457200" eaLnBrk="0" fontAlgn="base" hangingPunct="0">
              <a:lnSpc>
                <a:spcPct val="100000"/>
              </a:lnSpc>
              <a:spcBef>
                <a:spcPts val="0"/>
              </a:spcBef>
              <a:spcAft>
                <a:spcPts val="1200"/>
              </a:spcAft>
              <a:defRPr/>
            </a:pPr>
            <a:r>
              <a:rPr lang="en-US" sz="2000" dirty="0">
                <a:solidFill>
                  <a:prstClr val="black"/>
                </a:solidFill>
                <a:latin typeface="Arial" panose="020B0604020202020204" pitchFamily="34" charset="0"/>
                <a:ea typeface="Tahoma" pitchFamily="34" charset="0"/>
                <a:cs typeface="Arial" panose="020B0604020202020204" pitchFamily="34" charset="0"/>
              </a:rPr>
              <a:t>Researchers cannot sign on behalf of a VA subject or as a VA subject’s legally authorized representative (LAR) on a written informed consent document approved by the IRB.</a:t>
            </a:r>
          </a:p>
          <a:p>
            <a:pPr lvl="1">
              <a:lnSpc>
                <a:spcPct val="100000"/>
              </a:lnSpc>
              <a:spcBef>
                <a:spcPts val="0"/>
              </a:spcBef>
              <a:buFont typeface="Wingdings" panose="05000000000000000000" pitchFamily="2" charset="2"/>
              <a:buChar char="Ø"/>
            </a:pPr>
            <a:endParaRPr lang="en-US" dirty="0">
              <a:highlight>
                <a:srgbClr val="FFFF00"/>
              </a:highlight>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5E5C5601-ACE3-444C-9D84-1E04E0C87BC2}"/>
              </a:ext>
            </a:extLst>
          </p:cNvPr>
          <p:cNvSpPr txBox="1">
            <a:spLocks/>
          </p:cNvSpPr>
          <p:nvPr/>
        </p:nvSpPr>
        <p:spPr>
          <a:xfrm>
            <a:off x="-2" y="4511078"/>
            <a:ext cx="8782492" cy="173097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457200" eaLnBrk="0" fontAlgn="base" hangingPunct="0">
              <a:lnSpc>
                <a:spcPct val="100000"/>
              </a:lnSpc>
              <a:spcBef>
                <a:spcPts val="0"/>
              </a:spcBef>
              <a:spcAft>
                <a:spcPts val="1200"/>
              </a:spcAft>
              <a:defRPr/>
            </a:pPr>
            <a:r>
              <a:rPr lang="en-US" sz="2000" dirty="0">
                <a:solidFill>
                  <a:prstClr val="black"/>
                </a:solidFill>
                <a:latin typeface="Arial" panose="020B0604020202020204" pitchFamily="34" charset="0"/>
                <a:ea typeface="Tahoma" pitchFamily="34" charset="0"/>
                <a:cs typeface="Arial" panose="020B0604020202020204" pitchFamily="34" charset="0"/>
              </a:rPr>
              <a:t>ORD is in alignment with FDA for obtaining informed consent in clinical trials as published in FDA Guidance on Conduct of Clinical Trials of Medical Products during COVID-19 Public Health Emergency: Guidance for Industry, Investigators, and Institutional Review Boards (</a:t>
            </a:r>
            <a:r>
              <a:rPr lang="en-US" sz="2000" dirty="0">
                <a:solidFill>
                  <a:prstClr val="black"/>
                </a:solidFill>
                <a:latin typeface="Arial" panose="020B0604020202020204" pitchFamily="34" charset="0"/>
                <a:ea typeface="Tahoma" pitchFamily="34" charset="0"/>
                <a:cs typeface="Arial" panose="020B0604020202020204" pitchFamily="34" charset="0"/>
                <a:hlinkClick r:id="rId3"/>
              </a:rPr>
              <a:t>https://www.fda.gov/media/136238/download</a:t>
            </a:r>
            <a:r>
              <a:rPr lang="en-US" sz="2000" dirty="0">
                <a:solidFill>
                  <a:prstClr val="black"/>
                </a:solidFill>
                <a:latin typeface="Arial" panose="020B0604020202020204" pitchFamily="34" charset="0"/>
                <a:ea typeface="Tahoma"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buFont typeface="Wingdings" panose="05000000000000000000" pitchFamily="2" charset="2"/>
              <a:buChar char="Ø"/>
            </a:pPr>
            <a:endParaRPr lang="en-US"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2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2672-39BD-EC40-A972-EFA51044AE51}"/>
              </a:ext>
            </a:extLst>
          </p:cNvPr>
          <p:cNvSpPr>
            <a:spLocks noGrp="1"/>
          </p:cNvSpPr>
          <p:nvPr>
            <p:ph type="title"/>
          </p:nvPr>
        </p:nvSpPr>
        <p:spPr>
          <a:xfrm>
            <a:off x="314325" y="105664"/>
            <a:ext cx="8515350" cy="752929"/>
          </a:xfrm>
        </p:spPr>
        <p:txBody>
          <a:bodyPr>
            <a:normAutofit/>
          </a:bodyPr>
          <a:lstStyle/>
          <a:p>
            <a:r>
              <a:rPr lang="en-US" dirty="0"/>
              <a:t>Waiver of Documentation of Consent</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1E397-8429-244E-95A1-CD52A59BFFEB}"/>
              </a:ext>
            </a:extLst>
          </p:cNvPr>
          <p:cNvSpPr>
            <a:spLocks noGrp="1"/>
          </p:cNvSpPr>
          <p:nvPr>
            <p:ph type="sldNum" sz="quarter" idx="12"/>
          </p:nvPr>
        </p:nvSpPr>
        <p:spPr/>
        <p:txBody>
          <a:bodyPr/>
          <a:lstStyle/>
          <a:p>
            <a:fld id="{670A9334-4E67-F94F-A05E-0CE8B74A054E}" type="slidenum">
              <a:rPr lang="en-US" smtClean="0"/>
              <a:t>9</a:t>
            </a:fld>
            <a:endParaRPr lang="en-US" dirty="0"/>
          </a:p>
        </p:txBody>
      </p:sp>
      <p:sp>
        <p:nvSpPr>
          <p:cNvPr id="5" name="Content Placeholder 2">
            <a:extLst>
              <a:ext uri="{FF2B5EF4-FFF2-40B4-BE49-F238E27FC236}">
                <a16:creationId xmlns:a16="http://schemas.microsoft.com/office/drawing/2014/main" id="{6CA120CB-C2C7-4669-9725-5C2673EA6771}"/>
              </a:ext>
            </a:extLst>
          </p:cNvPr>
          <p:cNvSpPr txBox="1">
            <a:spLocks/>
          </p:cNvSpPr>
          <p:nvPr/>
        </p:nvSpPr>
        <p:spPr>
          <a:xfrm>
            <a:off x="128588" y="482128"/>
            <a:ext cx="8815387" cy="419051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r>
              <a:rPr lang="en-US" sz="1800" dirty="0">
                <a:latin typeface="Arial" panose="020B0604020202020204" pitchFamily="34" charset="0"/>
                <a:cs typeface="Arial" panose="020B0604020202020204" pitchFamily="34" charset="0"/>
              </a:rPr>
              <a:t>38 CFR 16.117(c)(1): An IRB may waive the requirement for the investigator to obtain a signed informed consent form for some or all subjects if it finds any of the following: </a:t>
            </a:r>
          </a:p>
          <a:p>
            <a:pPr marL="400050" indent="-400050">
              <a:spcAft>
                <a:spcPts val="600"/>
              </a:spcAft>
              <a:buFont typeface="+mj-lt"/>
              <a:buAutoNum type="romanLcPeriod"/>
            </a:pPr>
            <a:r>
              <a:rPr lang="en-US" sz="1800" dirty="0">
                <a:latin typeface="Arial" panose="020B0604020202020204" pitchFamily="34" charset="0"/>
                <a:cs typeface="Arial" panose="020B0604020202020204" pitchFamily="34" charset="0"/>
              </a:rPr>
              <a:t>That the only record linking the subject and the research would be the informed consent form and the principal risk would be potential harm resulting from a breach of confidentiality. Each subject (or legally authorized representative) will be asked whether the subject wants documentation linking the subject with the research, and the subject’s wishes will govern; </a:t>
            </a:r>
          </a:p>
          <a:p>
            <a:pPr marL="400050" indent="-400050">
              <a:spcAft>
                <a:spcPts val="600"/>
              </a:spcAft>
              <a:buFont typeface="Arial" panose="020B0604020202020204" pitchFamily="34" charset="0"/>
              <a:buAutoNum type="romanLcPeriod"/>
            </a:pPr>
            <a:r>
              <a:rPr lang="en-US" sz="1800" dirty="0">
                <a:latin typeface="Arial" panose="020B0604020202020204" pitchFamily="34" charset="0"/>
                <a:cs typeface="Arial" panose="020B0604020202020204" pitchFamily="34" charset="0"/>
              </a:rPr>
              <a:t>That the research presents no more than minimal risk of harm to subjects and involves no procedures for which written consent is normally required outside of the research context; or</a:t>
            </a:r>
            <a:endParaRPr lang="en-US" sz="1800" dirty="0">
              <a:solidFill>
                <a:srgbClr val="FF0000"/>
              </a:solidFill>
              <a:latin typeface="Arial" panose="020B0604020202020204" pitchFamily="34" charset="0"/>
              <a:cs typeface="Arial" panose="020B0604020202020204" pitchFamily="34" charset="0"/>
            </a:endParaRPr>
          </a:p>
          <a:p>
            <a:pPr marL="0" indent="0">
              <a:spcAft>
                <a:spcPts val="600"/>
              </a:spcAft>
              <a:buNone/>
            </a:pPr>
            <a:endParaRPr lang="en-US" sz="180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93C4333C-838C-4B6A-AAA8-83B2FE312A05}"/>
              </a:ext>
            </a:extLst>
          </p:cNvPr>
          <p:cNvSpPr txBox="1">
            <a:spLocks/>
          </p:cNvSpPr>
          <p:nvPr/>
        </p:nvSpPr>
        <p:spPr>
          <a:xfrm>
            <a:off x="128587" y="4436591"/>
            <a:ext cx="8815387" cy="169750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spcAft>
                <a:spcPts val="600"/>
              </a:spcAft>
              <a:buFont typeface="+mj-lt"/>
              <a:buAutoNum type="romanLcPeriod" startAt="3"/>
            </a:pPr>
            <a:r>
              <a:rPr lang="en-US" sz="1800" dirty="0">
                <a:solidFill>
                  <a:srgbClr val="FF0000"/>
                </a:solidFill>
                <a:latin typeface="Arial" panose="020B0604020202020204" pitchFamily="34" charset="0"/>
                <a:cs typeface="Arial" panose="020B0604020202020204" pitchFamily="34" charset="0"/>
              </a:rPr>
              <a:t>If the subjects or legally authorized representatives are members of a distinct cultural group or community in which signing forms is not the norm, that the research presents no more than minimal risk of harm to subjects and provided there is an appropriate alternative mechanism for documenting that informed consent was obtained. </a:t>
            </a:r>
          </a:p>
          <a:p>
            <a:pPr marL="0" indent="0">
              <a:spcAft>
                <a:spcPts val="600"/>
              </a:spcAft>
              <a:buNone/>
            </a:pPr>
            <a:endParaRPr lang="en-US" sz="180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23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7" ma:contentTypeDescription="Create a new document." ma:contentTypeScope="" ma:versionID="6108ce84cded1af1e750244da0ba69a7">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9eef8a0d4140b03f30e5f6db0a9a6c63"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B681674-F1D4-43B8-9B15-E59E36CF0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0ACB8C-775A-4A11-B48F-6726FF019F93}">
  <ds:schemaRefs>
    <ds:schemaRef ds:uri="http://schemas.microsoft.com/sharepoint/v3/contenttype/forms"/>
  </ds:schemaRefs>
</ds:datastoreItem>
</file>

<file path=customXml/itemProps3.xml><?xml version="1.0" encoding="utf-8"?>
<ds:datastoreItem xmlns:ds="http://schemas.openxmlformats.org/officeDocument/2006/customXml" ds:itemID="{BFB05F1C-C2BE-4C78-A100-FF25D56B7024}">
  <ds:schemaRefs>
    <ds:schemaRef ds:uri="http://schemas.openxmlformats.org/package/2006/metadata/core-properties"/>
    <ds:schemaRef ds:uri="http://purl.org/dc/terms/"/>
    <ds:schemaRef ds:uri="b3b97a4c-43ac-46e7-9970-904f1e1efc09"/>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elements/1.1/"/>
    <ds:schemaRef ds:uri="http://schemas.microsoft.com/sharepoint/v3"/>
    <ds:schemaRef ds:uri="77dce447-0566-47ff-8c07-c9b85fda53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13838</TotalTime>
  <Words>2191</Words>
  <Application>Microsoft Office PowerPoint</Application>
  <PresentationFormat>On-screen Show (4:3)</PresentationFormat>
  <Paragraphs>276</Paragraphs>
  <Slides>29</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Bradley Hand ITC</vt:lpstr>
      <vt:lpstr>Calibri</vt:lpstr>
      <vt:lpstr>Calibri Light</vt:lpstr>
      <vt:lpstr>ciscosansttregular</vt:lpstr>
      <vt:lpstr>Georgia</vt:lpstr>
      <vt:lpstr>Symbol</vt:lpstr>
      <vt:lpstr>Wingdings</vt:lpstr>
      <vt:lpstr>Office Theme</vt:lpstr>
      <vt:lpstr>1_Office Theme</vt:lpstr>
      <vt:lpstr>Webinar  Housekeeping</vt:lpstr>
      <vt:lpstr>Electronic Documentation  of Written Informed Consent</vt:lpstr>
      <vt:lpstr>Objectives</vt:lpstr>
      <vt:lpstr>Types of Actions Regarding Consent</vt:lpstr>
      <vt:lpstr>Who can sign the written IRB-approved informed consent document?</vt:lpstr>
      <vt:lpstr>Who can sign the written HIPAA Authorization for research?</vt:lpstr>
      <vt:lpstr>Documentation of Informed Consent</vt:lpstr>
      <vt:lpstr>Documentation of Informed Consent cont’d</vt:lpstr>
      <vt:lpstr>Waiver of Documentation of Consent</vt:lpstr>
      <vt:lpstr>Wet vs. Electronic/Digital Signatures</vt:lpstr>
      <vt:lpstr>Electronic Documentation  of Informed Consent in VA Research</vt:lpstr>
      <vt:lpstr>Primary Factors to Consider</vt:lpstr>
      <vt:lpstr>Platform Characteristics</vt:lpstr>
      <vt:lpstr>iMedConsent Web for VA Research</vt:lpstr>
      <vt:lpstr>Demo: Using iMedConsent </vt:lpstr>
      <vt:lpstr>iMedConsent Web - CPRS</vt:lpstr>
      <vt:lpstr>iMedConsent Demo</vt:lpstr>
      <vt:lpstr>iMedConsent Web - CPRS</vt:lpstr>
      <vt:lpstr>iMedConsent Web – VistA Imaging</vt:lpstr>
      <vt:lpstr>DocuSign for VA Research</vt:lpstr>
      <vt:lpstr>Demo:  Requesting DocuSign  </vt:lpstr>
      <vt:lpstr>DocuSign for VA Research - Process</vt:lpstr>
      <vt:lpstr>Case Study </vt:lpstr>
      <vt:lpstr>Case Study - Answer</vt:lpstr>
      <vt:lpstr>Availability of Recording</vt:lpstr>
      <vt:lpstr>References</vt:lpstr>
      <vt:lpstr>Contacts</vt:lpstr>
      <vt:lpstr> Q&amp;A</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Electronic Documentation of Written Informed Consent</dc:title>
  <dc:subject> Electronic Documentation of Written Informed Consent</dc:subject>
  <dc:creator>U.S. Department of Veterans Affairs</dc:creator>
  <cp:keywords> Electronic Documentation of Written Informed Consent </cp:keywords>
  <dc:description/>
  <cp:lastModifiedBy>Rivera, Portia T</cp:lastModifiedBy>
  <cp:revision>460</cp:revision>
  <dcterms:created xsi:type="dcterms:W3CDTF">2018-04-26T18:28:55Z</dcterms:created>
  <dcterms:modified xsi:type="dcterms:W3CDTF">2021-10-25T14:50:01Z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dlc_DocIdItemGuid">
    <vt:lpwstr>220b9756-4a45-45de-a426-41d8bb75ab51</vt:lpwstr>
  </property>
  <property fmtid="{D5CDD505-2E9C-101B-9397-08002B2CF9AE}" pid="4" name="Document Keywords">
    <vt:lpwstr>257;#Enterprise Communication|971f6c7f-653b-465e-bbc5-2efe1ff188df;#327;#VA.gov / Web Brand Consolidation|0601cfdc-bc37-49d1-9689-21bfce6fe6f0</vt:lpwstr>
  </property>
</Properties>
</file>